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4" r:id="rId1"/>
  </p:sldMasterIdLst>
  <p:notesMasterIdLst>
    <p:notesMasterId r:id="rId125"/>
  </p:notesMasterIdLst>
  <p:sldIdLst>
    <p:sldId id="258" r:id="rId2"/>
    <p:sldId id="259" r:id="rId3"/>
    <p:sldId id="277" r:id="rId4"/>
    <p:sldId id="282" r:id="rId5"/>
    <p:sldId id="276" r:id="rId6"/>
    <p:sldId id="278" r:id="rId7"/>
    <p:sldId id="279" r:id="rId8"/>
    <p:sldId id="281" r:id="rId9"/>
    <p:sldId id="280" r:id="rId10"/>
    <p:sldId id="340" r:id="rId11"/>
    <p:sldId id="288" r:id="rId12"/>
    <p:sldId id="289" r:id="rId13"/>
    <p:sldId id="283" r:id="rId14"/>
    <p:sldId id="284" r:id="rId15"/>
    <p:sldId id="290" r:id="rId16"/>
    <p:sldId id="292" r:id="rId17"/>
    <p:sldId id="287" r:id="rId18"/>
    <p:sldId id="341" r:id="rId19"/>
    <p:sldId id="342" r:id="rId20"/>
    <p:sldId id="343" r:id="rId21"/>
    <p:sldId id="286" r:id="rId22"/>
    <p:sldId id="285" r:id="rId23"/>
    <p:sldId id="293" r:id="rId24"/>
    <p:sldId id="307" r:id="rId25"/>
    <p:sldId id="315" r:id="rId26"/>
    <p:sldId id="316" r:id="rId27"/>
    <p:sldId id="332" r:id="rId28"/>
    <p:sldId id="295" r:id="rId29"/>
    <p:sldId id="308" r:id="rId30"/>
    <p:sldId id="318" r:id="rId31"/>
    <p:sldId id="317" r:id="rId32"/>
    <p:sldId id="333" r:id="rId33"/>
    <p:sldId id="296" r:id="rId34"/>
    <p:sldId id="309" r:id="rId35"/>
    <p:sldId id="319" r:id="rId36"/>
    <p:sldId id="320" r:id="rId37"/>
    <p:sldId id="335" r:id="rId38"/>
    <p:sldId id="297" r:id="rId39"/>
    <p:sldId id="298" r:id="rId40"/>
    <p:sldId id="299" r:id="rId41"/>
    <p:sldId id="300" r:id="rId42"/>
    <p:sldId id="310" r:id="rId43"/>
    <p:sldId id="322" r:id="rId44"/>
    <p:sldId id="321" r:id="rId45"/>
    <p:sldId id="334" r:id="rId46"/>
    <p:sldId id="347" r:id="rId47"/>
    <p:sldId id="366" r:id="rId48"/>
    <p:sldId id="369" r:id="rId49"/>
    <p:sldId id="367" r:id="rId50"/>
    <p:sldId id="368" r:id="rId51"/>
    <p:sldId id="365" r:id="rId52"/>
    <p:sldId id="371" r:id="rId53"/>
    <p:sldId id="370" r:id="rId54"/>
    <p:sldId id="346" r:id="rId55"/>
    <p:sldId id="390" r:id="rId56"/>
    <p:sldId id="364" r:id="rId57"/>
    <p:sldId id="389" r:id="rId58"/>
    <p:sldId id="294" r:id="rId59"/>
    <p:sldId id="311" r:id="rId60"/>
    <p:sldId id="323" r:id="rId61"/>
    <p:sldId id="324" r:id="rId62"/>
    <p:sldId id="336" r:id="rId63"/>
    <p:sldId id="301" r:id="rId64"/>
    <p:sldId id="312" r:id="rId65"/>
    <p:sldId id="326" r:id="rId66"/>
    <p:sldId id="325" r:id="rId67"/>
    <p:sldId id="337" r:id="rId68"/>
    <p:sldId id="302" r:id="rId69"/>
    <p:sldId id="313" r:id="rId70"/>
    <p:sldId id="327" r:id="rId71"/>
    <p:sldId id="328" r:id="rId72"/>
    <p:sldId id="338" r:id="rId73"/>
    <p:sldId id="303" r:id="rId74"/>
    <p:sldId id="304" r:id="rId75"/>
    <p:sldId id="305" r:id="rId76"/>
    <p:sldId id="306" r:id="rId77"/>
    <p:sldId id="314" r:id="rId78"/>
    <p:sldId id="329" r:id="rId79"/>
    <p:sldId id="330" r:id="rId80"/>
    <p:sldId id="331" r:id="rId81"/>
    <p:sldId id="373" r:id="rId82"/>
    <p:sldId id="372" r:id="rId83"/>
    <p:sldId id="374" r:id="rId84"/>
    <p:sldId id="375" r:id="rId85"/>
    <p:sldId id="376" r:id="rId86"/>
    <p:sldId id="377" r:id="rId87"/>
    <p:sldId id="378" r:id="rId88"/>
    <p:sldId id="379" r:id="rId89"/>
    <p:sldId id="344" r:id="rId90"/>
    <p:sldId id="391" r:id="rId91"/>
    <p:sldId id="345" r:id="rId92"/>
    <p:sldId id="392" r:id="rId93"/>
    <p:sldId id="410" r:id="rId94"/>
    <p:sldId id="380" r:id="rId95"/>
    <p:sldId id="385" r:id="rId96"/>
    <p:sldId id="384" r:id="rId97"/>
    <p:sldId id="362" r:id="rId98"/>
    <p:sldId id="357" r:id="rId99"/>
    <p:sldId id="363" r:id="rId100"/>
    <p:sldId id="350" r:id="rId101"/>
    <p:sldId id="351" r:id="rId102"/>
    <p:sldId id="353" r:id="rId103"/>
    <p:sldId id="386" r:id="rId104"/>
    <p:sldId id="387" r:id="rId105"/>
    <p:sldId id="388" r:id="rId106"/>
    <p:sldId id="393" r:id="rId107"/>
    <p:sldId id="411" r:id="rId108"/>
    <p:sldId id="399" r:id="rId109"/>
    <p:sldId id="400" r:id="rId110"/>
    <p:sldId id="401" r:id="rId111"/>
    <p:sldId id="395" r:id="rId112"/>
    <p:sldId id="397" r:id="rId113"/>
    <p:sldId id="396" r:id="rId114"/>
    <p:sldId id="398" r:id="rId115"/>
    <p:sldId id="402" r:id="rId116"/>
    <p:sldId id="403" r:id="rId117"/>
    <p:sldId id="404" r:id="rId118"/>
    <p:sldId id="408" r:id="rId119"/>
    <p:sldId id="405" r:id="rId120"/>
    <p:sldId id="406" r:id="rId121"/>
    <p:sldId id="407" r:id="rId122"/>
    <p:sldId id="409" r:id="rId123"/>
    <p:sldId id="265" r:id="rId124"/>
  </p:sldIdLst>
  <p:sldSz cx="12192000" cy="6858000"/>
  <p:notesSz cx="6858000" cy="9144000"/>
  <p:embeddedFontLst>
    <p:embeddedFont>
      <p:font typeface="Cambria Math" panose="02040503050406030204" pitchFamily="18" charset="0"/>
      <p:regular r:id="rId126"/>
    </p:embeddedFont>
    <p:embeddedFont>
      <p:font typeface="Montserrat" panose="00000500000000000000" pitchFamily="2" charset="-52"/>
      <p:regular r:id="rId127"/>
      <p:bold r:id="rId128"/>
      <p:italic r:id="rId129"/>
      <p:boldItalic r:id="rId13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6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2A"/>
    <a:srgbClr val="FF7300"/>
    <a:srgbClr val="0055BB"/>
    <a:srgbClr val="0061AF"/>
    <a:srgbClr val="8F9092"/>
    <a:srgbClr val="DDDEDE"/>
    <a:srgbClr val="222A3F"/>
    <a:srgbClr val="00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6" autoAdjust="0"/>
    <p:restoredTop sz="94697"/>
  </p:normalViewPr>
  <p:slideViewPr>
    <p:cSldViewPr snapToGrid="0" showGuides="1">
      <p:cViewPr varScale="1">
        <p:scale>
          <a:sx n="85" d="100"/>
          <a:sy n="85" d="100"/>
        </p:scale>
        <p:origin x="730" y="62"/>
      </p:cViewPr>
      <p:guideLst>
        <p:guide pos="406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font" Target="fonts/font1.fntdata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2AFFD-1453-47C3-ADB6-0B3796BB4876}" type="datetimeFigureOut">
              <a:rPr lang="ru-RU" smtClean="0"/>
              <a:t>20.11.2025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17051-7110-46E7-87A3-D78525CABE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10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атом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sp>
        <p:nvSpPr>
          <p:cNvPr id="6" name="Прямоугольник 5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55BB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46857"/>
          <a:stretch/>
        </p:blipFill>
        <p:spPr>
          <a:xfrm>
            <a:off x="8040340" y="-1"/>
            <a:ext cx="4151660" cy="12239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1108156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accent2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32396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99890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38" y="170399"/>
            <a:ext cx="1656000" cy="883200"/>
          </a:xfrm>
          <a:prstGeom prst="rect">
            <a:avLst/>
          </a:prstGeom>
        </p:spPr>
      </p:pic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D4A470-D186-460E-BFFA-A336BBB6414C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376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без коня (синя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0055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762" y="170399"/>
            <a:ext cx="1656000" cy="883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173513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43DE57E-711D-404D-B188-192C4B659303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4683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бел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8900951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E46C2A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56" y="-135287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00D0962-6951-42C9-AAB7-A8419B4562CD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468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апка с логотипом коня (сера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 bwMode="hidden">
          <a:xfrm>
            <a:off x="-1" y="-1"/>
            <a:ext cx="12192001" cy="1224000"/>
          </a:xfrm>
          <a:prstGeom prst="rect">
            <a:avLst/>
          </a:prstGeom>
          <a:solidFill>
            <a:srgbClr val="DD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0" t="32381" r="-4361" b="40680"/>
          <a:stretch/>
        </p:blipFill>
        <p:spPr>
          <a:xfrm>
            <a:off x="0" y="1269807"/>
            <a:ext cx="982787" cy="15054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6" t="1513" r="20843" b="88431"/>
          <a:stretch/>
        </p:blipFill>
        <p:spPr>
          <a:xfrm>
            <a:off x="0" y="6296025"/>
            <a:ext cx="982787" cy="5619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45097" r="86065" b="31852"/>
          <a:stretch/>
        </p:blipFill>
        <p:spPr>
          <a:xfrm>
            <a:off x="11703437" y="3382263"/>
            <a:ext cx="491219" cy="1288239"/>
          </a:xfrm>
          <a:prstGeom prst="rect">
            <a:avLst/>
          </a:prstGeom>
        </p:spPr>
      </p:pic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559572" y="359101"/>
            <a:ext cx="9032836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ru-RU" sz="2800" b="1" kern="1200" dirty="0">
                <a:solidFill>
                  <a:srgbClr val="0055BB"/>
                </a:solidFill>
                <a:latin typeface="Montserrat" panose="00000500000000000000" pitchFamily="2" charset="-52"/>
                <a:ea typeface="+mj-ea"/>
                <a:cs typeface="+mj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9"/>
          <p:cNvSpPr>
            <a:spLocks noGrp="1"/>
          </p:cNvSpPr>
          <p:nvPr>
            <p:ph type="body" sz="quarter" idx="10" hasCustomPrompt="1"/>
          </p:nvPr>
        </p:nvSpPr>
        <p:spPr>
          <a:xfrm>
            <a:off x="559572" y="1729294"/>
            <a:ext cx="1348446" cy="33855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rgbClr val="00BBEE"/>
                </a:solidFill>
                <a:latin typeface="Montserrat" panose="00000500000000000000" pitchFamily="2" charset="-5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>
                <a:solidFill>
                  <a:srgbClr val="222A3F"/>
                </a:solidFill>
                <a:latin typeface="Montserrat" panose="00000500000000000000" pitchFamily="2" charset="-52"/>
              </a:defRPr>
            </a:lvl2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26"/>
          <p:cNvSpPr>
            <a:spLocks noGrp="1"/>
          </p:cNvSpPr>
          <p:nvPr>
            <p:ph type="body" sz="quarter" idx="11"/>
          </p:nvPr>
        </p:nvSpPr>
        <p:spPr>
          <a:xfrm>
            <a:off x="559572" y="2409034"/>
            <a:ext cx="1649811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222A3F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525956" y="-144001"/>
            <a:ext cx="2376074" cy="1512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2077ADA-551A-4656-A047-B811D4148796}"/>
              </a:ext>
            </a:extLst>
          </p:cNvPr>
          <p:cNvSpPr/>
          <p:nvPr userDrawn="1"/>
        </p:nvSpPr>
        <p:spPr>
          <a:xfrm>
            <a:off x="11641138" y="6453188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fld id="{14D38384-7A71-42FD-A8FA-E9EF1AAD0FA2}" type="slidenum">
              <a:rPr lang="ru-RU" sz="1400" smtClean="0">
                <a:solidFill>
                  <a:srgbClr val="8F9092"/>
                </a:solidFill>
                <a:latin typeface="Montserrat" panose="00000500000000000000" pitchFamily="2" charset="-52"/>
              </a:rPr>
              <a:pPr algn="l"/>
              <a:t>‹#›</a:t>
            </a:fld>
            <a:endParaRPr lang="ru-RU" sz="1400" dirty="0">
              <a:solidFill>
                <a:srgbClr val="8F9092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7572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558606"/>
            <a:ext cx="2484000" cy="1656000"/>
          </a:xfrm>
          <a:prstGeom prst="rect">
            <a:avLst/>
          </a:prstGeom>
        </p:spPr>
      </p:pic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560194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0194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2702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6"/>
          <p:cNvSpPr>
            <a:spLocks noGrp="1"/>
          </p:cNvSpPr>
          <p:nvPr>
            <p:ph type="body" sz="quarter" idx="11" hasCustomPrompt="1"/>
          </p:nvPr>
        </p:nvSpPr>
        <p:spPr>
          <a:xfrm>
            <a:off x="6418217" y="6083856"/>
            <a:ext cx="1649811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01.01.2010</a:t>
            </a:r>
          </a:p>
        </p:txBody>
      </p:sp>
      <p:sp>
        <p:nvSpPr>
          <p:cNvPr id="7" name="Текст 26"/>
          <p:cNvSpPr>
            <a:spLocks noGrp="1"/>
          </p:cNvSpPr>
          <p:nvPr>
            <p:ph type="body" sz="quarter" idx="12" hasCustomPrompt="1"/>
          </p:nvPr>
        </p:nvSpPr>
        <p:spPr>
          <a:xfrm>
            <a:off x="6418217" y="2567225"/>
            <a:ext cx="269475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8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6418217" y="3198167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0"/>
            <a:ext cx="5886994" cy="4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25" y="2898000"/>
            <a:ext cx="4752575" cy="3960000"/>
          </a:xfrm>
          <a:prstGeom prst="rect">
            <a:avLst/>
          </a:prstGeom>
        </p:spPr>
      </p:pic>
      <p:sp>
        <p:nvSpPr>
          <p:cNvPr id="7" name="Текст 26"/>
          <p:cNvSpPr>
            <a:spLocks noGrp="1"/>
          </p:cNvSpPr>
          <p:nvPr>
            <p:ph type="body" sz="quarter" idx="13" hasCustomPrompt="1"/>
          </p:nvPr>
        </p:nvSpPr>
        <p:spPr>
          <a:xfrm>
            <a:off x="560194" y="3105834"/>
            <a:ext cx="2936041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3600" b="1">
                <a:solidFill>
                  <a:srgbClr val="0055BB"/>
                </a:solidFill>
                <a:latin typeface="Montserrat" panose="00000500000000000000" pitchFamily="2" charset="-52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979755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5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79" r:id="rId4"/>
    <p:sldLayoutId id="2147483680" r:id="rId5"/>
    <p:sldLayoutId id="2147483675" r:id="rId6"/>
    <p:sldLayoutId id="2147483682" r:id="rId7"/>
    <p:sldLayoutId id="214748368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pos="347" userDrawn="1">
          <p15:clr>
            <a:srgbClr val="F26B43"/>
          </p15:clr>
        </p15:guide>
        <p15:guide id="6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datasets/sai10py/phishing-websites-data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16.09.2025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2"/>
          </p:nvPr>
        </p:nvSpPr>
        <p:spPr>
          <a:xfrm>
            <a:off x="560194" y="4683490"/>
            <a:ext cx="9401224" cy="127727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 Андреев Игорь,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Бикмухаметов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Амир, Веденеева Александра,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Кельгаева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Виктория, Пивоваров Кирилл Б22-703 </a:t>
            </a:r>
          </a:p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4 курса ИБ ИФТЭБ НИЯУ МИФИ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1562517" y="2381402"/>
            <a:ext cx="9193406" cy="769441"/>
          </a:xfrm>
        </p:spPr>
        <p:txBody>
          <a:bodyPr/>
          <a:lstStyle/>
          <a:p>
            <a:pPr fontAlgn="base"/>
            <a:r>
              <a:rPr lang="en-US" sz="4400" dirty="0"/>
              <a:t>Phishing Websites Data</a:t>
            </a:r>
          </a:p>
        </p:txBody>
      </p:sp>
    </p:spTree>
    <p:extLst>
      <p:ext uri="{BB962C8B-B14F-4D97-AF65-F5344CB8AC3E}">
        <p14:creationId xmlns:p14="http://schemas.microsoft.com/office/powerpoint/2010/main" val="1841292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D0810-DD3B-BCD9-5FBF-B7B58020A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3863272-D37C-52F6-F5D4-76BA2F229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B0A7C0-2712-B3F5-E6FB-D6B43108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44" y="1299269"/>
            <a:ext cx="10778138" cy="51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227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6160-55EF-7A0D-6BC1-AB1DFC00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B3BA0E7-E9E1-7C64-9C83-B06936141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Кривые сходимости алгоритмов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C10B8E-F56E-5B1A-F271-F913BDA7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711"/>
            <a:ext cx="12192000" cy="37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005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C0D2-D8D0-95AB-3EC1-A7C3D9A3A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CD65418-A0F7-7689-BFAF-7D13385B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признаков по итерациям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01C721-9A26-71D0-5AF9-13ACBC3F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12"/>
            <a:ext cx="12192000" cy="379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56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DE495-06F0-84D8-ACBE-19134D40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2065E0F-F6A2-A027-3A0C-C2700138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первого отбора признаков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CA5EB2-4E81-59E4-09F0-922EA5BDC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60" y="2040367"/>
            <a:ext cx="9996679" cy="30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08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FF811-D2CD-823F-C804-9F60D814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CA6C8D7-C2A9-7525-B1A8-5D3C7EFB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первого отбора признаков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4A3F60-49A1-71CE-E6CA-AC2E856A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78" y="1438968"/>
            <a:ext cx="6669844" cy="52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29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41BE5-D4AB-4D9B-A23C-13498201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42095F0-81B7-FEA7-97D7-375F72B3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первого отбора признаков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FDF42C-8F5C-C865-99A5-48BA73AF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74" y="1284096"/>
            <a:ext cx="7920735" cy="54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094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первого отбора признаков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4AD4E-A261-2955-CF1D-0E0FBA528759}"/>
              </a:ext>
            </a:extLst>
          </p:cNvPr>
          <p:cNvSpPr txBox="1"/>
          <p:nvPr/>
        </p:nvSpPr>
        <p:spPr>
          <a:xfrm>
            <a:off x="858689" y="1231544"/>
            <a:ext cx="78934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Признаки, выбранные всеми тремя методами (7 признаков):</a:t>
            </a:r>
            <a:endParaRPr lang="ru-RU" dirty="0"/>
          </a:p>
          <a:p>
            <a:r>
              <a:rPr lang="en-US" dirty="0" err="1"/>
              <a:t>having_IP_Address</a:t>
            </a:r>
            <a:r>
              <a:rPr lang="en-US" dirty="0"/>
              <a:t> — IP_</a:t>
            </a:r>
            <a:r>
              <a:rPr lang="ru-RU" dirty="0" err="1"/>
              <a:t>вместо_домена</a:t>
            </a:r>
            <a:endParaRPr lang="ru-RU" dirty="0"/>
          </a:p>
          <a:p>
            <a:r>
              <a:rPr lang="en-US" dirty="0" err="1"/>
              <a:t>Prefix_Suffix</a:t>
            </a:r>
            <a:r>
              <a:rPr lang="en-US" dirty="0"/>
              <a:t> — </a:t>
            </a:r>
            <a:r>
              <a:rPr lang="ru-RU" dirty="0" err="1"/>
              <a:t>Дефис_в_домене</a:t>
            </a:r>
            <a:endParaRPr lang="ru-RU" dirty="0"/>
          </a:p>
          <a:p>
            <a:r>
              <a:rPr lang="en-US" dirty="0" err="1"/>
              <a:t>having_Sub_Domain_legit</a:t>
            </a:r>
            <a:r>
              <a:rPr lang="en-US" dirty="0"/>
              <a:t> — </a:t>
            </a:r>
            <a:r>
              <a:rPr lang="ru-RU" dirty="0" err="1"/>
              <a:t>Число_поддоменов</a:t>
            </a:r>
            <a:endParaRPr lang="ru-RU" dirty="0"/>
          </a:p>
          <a:p>
            <a:r>
              <a:rPr lang="en-US" dirty="0" err="1"/>
              <a:t>SSLfinal_State</a:t>
            </a:r>
            <a:r>
              <a:rPr lang="en-US" dirty="0"/>
              <a:t> — </a:t>
            </a:r>
            <a:r>
              <a:rPr lang="ru-RU" dirty="0"/>
              <a:t>Статус_</a:t>
            </a:r>
            <a:r>
              <a:rPr lang="en-US" dirty="0"/>
              <a:t>SSL</a:t>
            </a:r>
          </a:p>
          <a:p>
            <a:r>
              <a:rPr lang="en-US" dirty="0" err="1"/>
              <a:t>URL_of_Anchor_phish</a:t>
            </a:r>
            <a:r>
              <a:rPr lang="en-US" dirty="0"/>
              <a:t> — </a:t>
            </a:r>
            <a:r>
              <a:rPr lang="ru-RU" dirty="0"/>
              <a:t>Подозрительный домен автора</a:t>
            </a:r>
          </a:p>
          <a:p>
            <a:r>
              <a:rPr lang="en-US" dirty="0" err="1"/>
              <a:t>Links_in_tags</a:t>
            </a:r>
            <a:r>
              <a:rPr lang="en-US" dirty="0"/>
              <a:t> — </a:t>
            </a:r>
            <a:r>
              <a:rPr lang="ru-RU" dirty="0" err="1"/>
              <a:t>Ссылки_в_тегах</a:t>
            </a:r>
            <a:endParaRPr lang="ru-RU" dirty="0"/>
          </a:p>
          <a:p>
            <a:r>
              <a:rPr lang="en-US" dirty="0" err="1"/>
              <a:t>Google_Index</a:t>
            </a:r>
            <a:r>
              <a:rPr lang="en-US" dirty="0"/>
              <a:t> — </a:t>
            </a:r>
            <a:r>
              <a:rPr lang="ru-RU" dirty="0"/>
              <a:t>Индекс_</a:t>
            </a:r>
            <a:r>
              <a:rPr lang="en-US" dirty="0"/>
              <a:t>Google</a:t>
            </a:r>
          </a:p>
          <a:p>
            <a:r>
              <a:rPr lang="ru-RU" b="1" dirty="0"/>
              <a:t>Признаки, выбранные </a:t>
            </a:r>
            <a:r>
              <a:rPr lang="en-US" b="1" dirty="0"/>
              <a:t>Add-Dell</a:t>
            </a:r>
            <a:r>
              <a:rPr lang="ru-RU" b="1" dirty="0"/>
              <a:t> (11 признаков):</a:t>
            </a:r>
          </a:p>
          <a:p>
            <a:r>
              <a:rPr lang="en-US" dirty="0" err="1"/>
              <a:t>having_IP_Address</a:t>
            </a:r>
            <a:r>
              <a:rPr lang="en-US" dirty="0"/>
              <a:t> — IP_</a:t>
            </a:r>
            <a:r>
              <a:rPr lang="ru-RU" dirty="0" err="1"/>
              <a:t>вместо_домена</a:t>
            </a:r>
            <a:endParaRPr lang="ru-RU" dirty="0"/>
          </a:p>
          <a:p>
            <a:r>
              <a:rPr lang="en-US" dirty="0" err="1"/>
              <a:t>URL_Length</a:t>
            </a:r>
            <a:r>
              <a:rPr lang="en-US" dirty="0"/>
              <a:t> — </a:t>
            </a:r>
            <a:r>
              <a:rPr lang="ru-RU" dirty="0"/>
              <a:t>Длина_</a:t>
            </a:r>
            <a:r>
              <a:rPr lang="en-US" dirty="0"/>
              <a:t>URL</a:t>
            </a:r>
          </a:p>
          <a:p>
            <a:r>
              <a:rPr lang="en-US" dirty="0" err="1"/>
              <a:t>Prefix_Suffix</a:t>
            </a:r>
            <a:r>
              <a:rPr lang="en-US" dirty="0"/>
              <a:t> — </a:t>
            </a:r>
            <a:r>
              <a:rPr lang="ru-RU" dirty="0" err="1"/>
              <a:t>Дефис_в_домене</a:t>
            </a:r>
            <a:endParaRPr lang="ru-RU" dirty="0"/>
          </a:p>
          <a:p>
            <a:r>
              <a:rPr lang="en-US" dirty="0" err="1"/>
              <a:t>having_Sub_Domain_legit</a:t>
            </a:r>
            <a:r>
              <a:rPr lang="en-US" dirty="0"/>
              <a:t> — </a:t>
            </a:r>
            <a:r>
              <a:rPr lang="ru-RU" dirty="0" err="1"/>
              <a:t>Число_поддоменов</a:t>
            </a:r>
            <a:endParaRPr lang="ru-RU" dirty="0"/>
          </a:p>
          <a:p>
            <a:r>
              <a:rPr lang="en-US" dirty="0" err="1"/>
              <a:t>SSLfinal_State</a:t>
            </a:r>
            <a:r>
              <a:rPr lang="en-US" dirty="0"/>
              <a:t> — </a:t>
            </a:r>
            <a:r>
              <a:rPr lang="ru-RU" dirty="0"/>
              <a:t>Статус_</a:t>
            </a:r>
            <a:r>
              <a:rPr lang="en-US" dirty="0"/>
              <a:t>SSL</a:t>
            </a:r>
          </a:p>
          <a:p>
            <a:r>
              <a:rPr lang="en-US" dirty="0" err="1"/>
              <a:t>Domain_registeration_length</a:t>
            </a:r>
            <a:r>
              <a:rPr lang="en-US" dirty="0"/>
              <a:t> — </a:t>
            </a:r>
            <a:r>
              <a:rPr lang="ru-RU" dirty="0" err="1"/>
              <a:t>Срок_регистрации</a:t>
            </a:r>
            <a:endParaRPr lang="ru-RU" dirty="0"/>
          </a:p>
          <a:p>
            <a:r>
              <a:rPr lang="en-US" dirty="0" err="1"/>
              <a:t>URL_of_Anchor_phish</a:t>
            </a:r>
            <a:r>
              <a:rPr lang="en-US" dirty="0"/>
              <a:t> — </a:t>
            </a:r>
            <a:r>
              <a:rPr lang="ru-RU" dirty="0" err="1"/>
              <a:t>Ссылки_в_якорях</a:t>
            </a:r>
            <a:endParaRPr lang="ru-RU" dirty="0"/>
          </a:p>
          <a:p>
            <a:r>
              <a:rPr lang="en-US" dirty="0" err="1"/>
              <a:t>URL_of_Anchor_suspic</a:t>
            </a:r>
            <a:r>
              <a:rPr lang="en-US" dirty="0"/>
              <a:t> — </a:t>
            </a:r>
            <a:r>
              <a:rPr lang="ru-RU" dirty="0" err="1"/>
              <a:t>Подозрительные_якоря</a:t>
            </a:r>
            <a:endParaRPr lang="ru-RU" dirty="0"/>
          </a:p>
          <a:p>
            <a:r>
              <a:rPr lang="en-US" dirty="0" err="1"/>
              <a:t>Links_in_tags</a:t>
            </a:r>
            <a:r>
              <a:rPr lang="en-US" dirty="0"/>
              <a:t> — </a:t>
            </a:r>
            <a:r>
              <a:rPr lang="ru-RU" dirty="0" err="1"/>
              <a:t>Ссылки_в_тегах</a:t>
            </a:r>
            <a:endParaRPr lang="ru-RU" dirty="0"/>
          </a:p>
          <a:p>
            <a:r>
              <a:rPr lang="en-US" dirty="0"/>
              <a:t>SFH — </a:t>
            </a:r>
            <a:r>
              <a:rPr lang="ru-RU" dirty="0" err="1"/>
              <a:t>Обработчик_форм</a:t>
            </a:r>
            <a:endParaRPr lang="ru-RU" dirty="0"/>
          </a:p>
          <a:p>
            <a:r>
              <a:rPr lang="en-US" dirty="0" err="1"/>
              <a:t>Google_Index</a:t>
            </a:r>
            <a:r>
              <a:rPr lang="en-US" dirty="0"/>
              <a:t> — </a:t>
            </a:r>
            <a:r>
              <a:rPr lang="ru-RU" dirty="0"/>
              <a:t>Индекс_</a:t>
            </a:r>
            <a:r>
              <a:rPr lang="en-US" dirty="0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2923096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Отбор лучших признаков по весам</a:t>
            </a:r>
            <a:endParaRPr lang="ru-RU" sz="32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b="44498"/>
          <a:stretch/>
        </p:blipFill>
        <p:spPr>
          <a:xfrm>
            <a:off x="1531781" y="2215837"/>
            <a:ext cx="3848100" cy="360541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2"/>
          <a:srcRect t="55303"/>
          <a:stretch/>
        </p:blipFill>
        <p:spPr>
          <a:xfrm>
            <a:off x="6837876" y="2566786"/>
            <a:ext cx="3848100" cy="2903515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531781" y="1449052"/>
            <a:ext cx="468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Лучшие отобранные 15 признаков </a:t>
            </a:r>
            <a:r>
              <a:rPr lang="ru-RU"/>
              <a:t>по весам: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115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отбора признаков</a:t>
            </a:r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D2ECB-D2D6-918F-E706-9B0663A355C0}"/>
              </a:ext>
            </a:extLst>
          </p:cNvPr>
          <p:cNvSpPr txBox="1"/>
          <p:nvPr/>
        </p:nvSpPr>
        <p:spPr>
          <a:xfrm>
            <a:off x="375920" y="1659285"/>
            <a:ext cx="70713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Выбранные всеми алгоритмами признаки:</a:t>
            </a:r>
          </a:p>
          <a:p>
            <a:r>
              <a:rPr lang="ru-RU" sz="2800" dirty="0"/>
              <a:t>Дефис в домене</a:t>
            </a:r>
          </a:p>
          <a:p>
            <a:r>
              <a:rPr lang="ru-RU" sz="2800" dirty="0"/>
              <a:t>IP вместо домена</a:t>
            </a:r>
          </a:p>
          <a:p>
            <a:r>
              <a:rPr lang="ru-RU" sz="2800" dirty="0"/>
              <a:t>Статус SSL</a:t>
            </a:r>
          </a:p>
          <a:p>
            <a:r>
              <a:rPr lang="ru-RU" sz="2800" dirty="0"/>
              <a:t>Фишинговый домен автора</a:t>
            </a:r>
          </a:p>
          <a:p>
            <a:r>
              <a:rPr lang="ru-RU" sz="2800" dirty="0"/>
              <a:t>Подозрительный домен автора</a:t>
            </a:r>
          </a:p>
          <a:p>
            <a:r>
              <a:rPr lang="ru-RU" sz="2800" dirty="0"/>
              <a:t>Ссылки в тегах</a:t>
            </a:r>
          </a:p>
          <a:p>
            <a:r>
              <a:rPr lang="ru-RU" sz="2800" dirty="0"/>
              <a:t>Индекс Google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45DA6-C1DB-5E70-445A-68CEE5C908F5}"/>
              </a:ext>
            </a:extLst>
          </p:cNvPr>
          <p:cNvSpPr txBox="1"/>
          <p:nvPr/>
        </p:nvSpPr>
        <p:spPr>
          <a:xfrm>
            <a:off x="8727440" y="3521332"/>
            <a:ext cx="34645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Фишинговые поддомены</a:t>
            </a:r>
          </a:p>
          <a:p>
            <a:r>
              <a:rPr lang="ru-RU" dirty="0"/>
              <a:t>Фишинговый домен автора</a:t>
            </a:r>
          </a:p>
          <a:p>
            <a:r>
              <a:rPr lang="ru-RU" dirty="0"/>
              <a:t>Легитимный домен автора</a:t>
            </a:r>
          </a:p>
          <a:p>
            <a:r>
              <a:rPr lang="ru-RU" dirty="0"/>
              <a:t>Подозрительный домен автора</a:t>
            </a:r>
          </a:p>
          <a:p>
            <a:r>
              <a:rPr lang="ru-RU" dirty="0"/>
              <a:t>Подозрительные поддомены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93E456-01F1-793C-41E2-8CF5FC6040BD}"/>
              </a:ext>
            </a:extLst>
          </p:cNvPr>
          <p:cNvSpPr txBox="1"/>
          <p:nvPr/>
        </p:nvSpPr>
        <p:spPr>
          <a:xfrm>
            <a:off x="6410960" y="3474720"/>
            <a:ext cx="25704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Число поддоменов</a:t>
            </a:r>
          </a:p>
          <a:p>
            <a:r>
              <a:rPr lang="ru-RU" dirty="0" err="1"/>
              <a:t>Cтатус</a:t>
            </a:r>
            <a:r>
              <a:rPr lang="ru-RU" dirty="0"/>
              <a:t> SSL</a:t>
            </a:r>
          </a:p>
          <a:p>
            <a:r>
              <a:rPr lang="ru-RU" dirty="0"/>
              <a:t>Высокий веб трафик</a:t>
            </a:r>
          </a:p>
          <a:p>
            <a:r>
              <a:rPr lang="ru-RU" dirty="0"/>
              <a:t>Дефис в домене</a:t>
            </a:r>
          </a:p>
          <a:p>
            <a:r>
              <a:rPr lang="ru-RU" dirty="0"/>
              <a:t>Ссылки в тегах</a:t>
            </a:r>
          </a:p>
          <a:p>
            <a:r>
              <a:rPr lang="ru-RU" dirty="0"/>
              <a:t>Средний веб трафик</a:t>
            </a:r>
          </a:p>
          <a:p>
            <a:r>
              <a:rPr lang="ru-RU" dirty="0"/>
              <a:t>Внешние ресурсы</a:t>
            </a:r>
          </a:p>
          <a:p>
            <a:r>
              <a:rPr lang="ru-RU" dirty="0"/>
              <a:t>Возраст домена</a:t>
            </a:r>
          </a:p>
          <a:p>
            <a:r>
              <a:rPr lang="ru-RU" dirty="0"/>
              <a:t>Срок регистрации</a:t>
            </a:r>
          </a:p>
          <a:p>
            <a:r>
              <a:rPr lang="ru-RU" dirty="0"/>
              <a:t>Внешние ссылки</a:t>
            </a:r>
          </a:p>
          <a:p>
            <a:r>
              <a:rPr lang="ru-RU" dirty="0"/>
              <a:t>IP вместо домена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C0EFC-CCE5-8EAA-2878-4A15F72B66FE}"/>
              </a:ext>
            </a:extLst>
          </p:cNvPr>
          <p:cNvSpPr txBox="1"/>
          <p:nvPr/>
        </p:nvSpPr>
        <p:spPr>
          <a:xfrm>
            <a:off x="6410960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Выбранные двумя алгоритмами:</a:t>
            </a:r>
          </a:p>
        </p:txBody>
      </p:sp>
    </p:spTree>
    <p:extLst>
      <p:ext uri="{BB962C8B-B14F-4D97-AF65-F5344CB8AC3E}">
        <p14:creationId xmlns:p14="http://schemas.microsoft.com/office/powerpoint/2010/main" val="15054886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Метрики моделей для всех признаков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79" y="1998573"/>
            <a:ext cx="106775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64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Метрики моделей для выбранных признаков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" y="2051833"/>
            <a:ext cx="10668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008C4-EEAD-A6ED-5876-CF931103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1E68381-8EDE-695A-7A1C-31AB683B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FDEA19-EA41-AA95-581A-CFCD8EF6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4" y="1319597"/>
            <a:ext cx="11323704" cy="5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41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Предсказанные результаты по моделям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01" y="1531513"/>
            <a:ext cx="4675234" cy="510605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85" y="1531513"/>
            <a:ext cx="4578909" cy="50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82103"/>
            <a:ext cx="11808823" cy="1077218"/>
          </a:xfrm>
        </p:spPr>
        <p:txBody>
          <a:bodyPr/>
          <a:lstStyle/>
          <a:p>
            <a:pPr algn="ctr" fontAlgn="base"/>
            <a:r>
              <a:rPr lang="ru-RU" sz="3200" dirty="0"/>
              <a:t>Модель на основе трёх алгоритмов для всех признаков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54" y="1891248"/>
            <a:ext cx="99345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83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82103"/>
            <a:ext cx="11808823" cy="1077218"/>
          </a:xfrm>
        </p:spPr>
        <p:txBody>
          <a:bodyPr/>
          <a:lstStyle/>
          <a:p>
            <a:pPr algn="ctr" fontAlgn="base"/>
            <a:r>
              <a:rPr lang="ru-RU" sz="3200" dirty="0"/>
              <a:t>Метрики модели на основе трёх алгоритмов для всех признаков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2243137"/>
            <a:ext cx="9734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214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82103"/>
            <a:ext cx="11808823" cy="1077218"/>
          </a:xfrm>
        </p:spPr>
        <p:txBody>
          <a:bodyPr/>
          <a:lstStyle/>
          <a:p>
            <a:pPr algn="ctr" fontAlgn="base"/>
            <a:r>
              <a:rPr lang="ru-RU" sz="3200" dirty="0"/>
              <a:t>Модель на основе трёх алгоритмов для выбранных признаков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654" y="2455102"/>
            <a:ext cx="96297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990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82103"/>
            <a:ext cx="11808823" cy="1077218"/>
          </a:xfrm>
        </p:spPr>
        <p:txBody>
          <a:bodyPr/>
          <a:lstStyle/>
          <a:p>
            <a:pPr algn="ctr" fontAlgn="base"/>
            <a:r>
              <a:rPr lang="ru-RU" sz="3200" dirty="0"/>
              <a:t>Метрики модели на основе трёх алгоритмов для выбранных признаков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2" y="2535461"/>
            <a:ext cx="98298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77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4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59" y="1537750"/>
            <a:ext cx="10058966" cy="53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586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4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017"/>
            <a:ext cx="5942009" cy="467933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52" y="1986464"/>
            <a:ext cx="6239875" cy="37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052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5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4" y="1177746"/>
            <a:ext cx="10671696" cy="55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60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5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53" y="1243168"/>
            <a:ext cx="9131499" cy="561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10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5</a:t>
            </a:r>
            <a:endParaRPr lang="ru-RU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38" y="1316763"/>
            <a:ext cx="9302228" cy="53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77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010F9-25B6-F467-FF58-39AA6395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5910314-BB7A-E18D-C1AD-2C2F4195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DD1532-ED4C-8D72-BE7E-17B2A626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7" y="1294551"/>
            <a:ext cx="11641137" cy="54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370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7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67" y="1359056"/>
            <a:ext cx="10180750" cy="52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378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7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8" y="1315402"/>
            <a:ext cx="10374885" cy="53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4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8A60B-AF86-64C4-234F-65FE9750F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1FC9E08-89F9-69EC-D971-837EC3C7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328324"/>
            <a:ext cx="11808823" cy="584775"/>
          </a:xfrm>
        </p:spPr>
        <p:txBody>
          <a:bodyPr/>
          <a:lstStyle/>
          <a:p>
            <a:pPr algn="ctr" fontAlgn="base"/>
            <a:r>
              <a:rPr lang="ru-RU" sz="3200" dirty="0"/>
              <a:t>Кластеризация, </a:t>
            </a:r>
            <a:r>
              <a:rPr lang="en-US" sz="3200" dirty="0"/>
              <a:t>k = 7</a:t>
            </a:r>
            <a:endParaRPr lang="ru-RU" sz="3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4" y="1263886"/>
            <a:ext cx="10467213" cy="52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044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CA240D3A-C612-4462-8A1D-B82785BBAB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0290" y="2781466"/>
            <a:ext cx="5739680" cy="1754326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28524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981C-450A-1E7E-BF0E-8350AB094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619FA7-63DC-A11A-A693-BF3955BBA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Значимость признаков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DB99E55-C31E-5F2F-C055-2523F4057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031132"/>
              </p:ext>
            </p:extLst>
          </p:nvPr>
        </p:nvGraphicFramePr>
        <p:xfrm>
          <a:off x="801795" y="2343630"/>
          <a:ext cx="10924039" cy="4100784"/>
        </p:xfrm>
        <a:graphic>
          <a:graphicData uri="http://schemas.openxmlformats.org/drawingml/2006/table">
            <a:tbl>
              <a:tblPr/>
              <a:tblGrid>
                <a:gridCol w="2694440">
                  <a:extLst>
                    <a:ext uri="{9D8B030D-6E8A-4147-A177-3AD203B41FA5}">
                      <a16:colId xmlns:a16="http://schemas.microsoft.com/office/drawing/2014/main" val="1120168763"/>
                    </a:ext>
                  </a:extLst>
                </a:gridCol>
                <a:gridCol w="8229599">
                  <a:extLst>
                    <a:ext uri="{9D8B030D-6E8A-4147-A177-3AD203B41FA5}">
                      <a16:colId xmlns:a16="http://schemas.microsoft.com/office/drawing/2014/main" val="219627961"/>
                    </a:ext>
                  </a:extLst>
                </a:gridCol>
              </a:tblGrid>
              <a:tr h="25563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Признак</a:t>
                      </a:r>
                      <a:endParaRPr lang="ru-RU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Обоснование</a:t>
                      </a:r>
                      <a:endParaRPr lang="ru-RU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377182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SSLfinal_State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Отсутствие валидного SSL-сертификата — огромный красный флаг. Легитимные сайты почти всегда используют HTTPS.</a:t>
                      </a:r>
                      <a:endParaRPr lang="ru-RU" sz="160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981279"/>
                  </a:ext>
                </a:extLst>
              </a:tr>
              <a:tr h="36703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having_IP_Address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Использование IP-адреса вместо доменного имени — крайне подозрительно и характерно для фишинга.</a:t>
                      </a:r>
                      <a:endParaRPr lang="ru-RU" sz="1600" dirty="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568278"/>
                  </a:ext>
                </a:extLst>
              </a:tr>
              <a:tr h="589372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Request_URL</a:t>
                      </a:r>
                      <a:endParaRPr lang="en-US" sz="1600" dirty="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Высокий процент внешних ресурсов (изображения, CSS) с других доменов может указывать на сборку сайта из кусков, что типично для фишинговых страниц.</a:t>
                      </a:r>
                      <a:endParaRPr lang="ru-RU" sz="1600" dirty="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276341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URL_Length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Длинные, запутанные URL, часто маскирующие реальный адрес, — классический признак фишинга.</a:t>
                      </a:r>
                      <a:endParaRPr lang="ru-RU" sz="160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052424"/>
                  </a:ext>
                </a:extLst>
              </a:tr>
              <a:tr h="51525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SFH (Server Form Handler)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Пустой или подозрительный обработчик форм (например, </a:t>
                      </a:r>
                      <a:r>
                        <a:rPr lang="ru-RU" sz="1400" b="0" i="0" u="none" strike="noStrike">
                          <a:solidFill>
                            <a:srgbClr val="188038"/>
                          </a:solidFill>
                          <a:effectLst/>
                          <a:latin typeface="Times New Roman" panose="02020603050405020304" pitchFamily="18" charset="0"/>
                        </a:rPr>
                        <a:t>mailto:</a:t>
                      </a: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) прямо указывает на некорректную обработку данных.</a:t>
                      </a:r>
                      <a:endParaRPr lang="ru-RU" sz="160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107449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web_traffic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Фишинговые сайты обычно имеют очень низкий рейтинг трафика Alexa, так как они "молоды" и не популярны.</a:t>
                      </a:r>
                      <a:endParaRPr lang="ru-RU" sz="160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652736"/>
                  </a:ext>
                </a:extLst>
              </a:tr>
              <a:tr h="44114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age_of_domain</a:t>
                      </a:r>
                      <a:endParaRPr lang="en-US" sz="160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Возраст домена. Фишинговые сайты живут недолго, поэтому возраст в несколько дней или недель — сильный индикатор.</a:t>
                      </a:r>
                      <a:endParaRPr lang="ru-RU" sz="160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556065"/>
                  </a:ext>
                </a:extLst>
              </a:tr>
              <a:tr h="36703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Domain_registeration_length</a:t>
                      </a:r>
                      <a:endParaRPr lang="en-US" sz="1600" dirty="0">
                        <a:effectLst/>
                      </a:endParaRPr>
                    </a:p>
                  </a:txBody>
                  <a:tcPr marL="61391" marR="61391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Короткий срок регистрации (1 год или меньше) типичен для фишинговых доменов.</a:t>
                      </a:r>
                      <a:endParaRPr lang="ru-RU" sz="1600" dirty="0">
                        <a:effectLst/>
                      </a:endParaRPr>
                    </a:p>
                  </a:txBody>
                  <a:tcPr marL="61391" marR="36835" marT="40927" marB="4092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37956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FFB3F17-08B0-817A-312D-6B85FC488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1405033"/>
            <a:ext cx="9384611" cy="7693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Уровень 1: Высокая значимость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Эти признаки должны быть наиболее важными для модели.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0208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0E3E4-7756-7508-CA46-0E19048EF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1699A4-30F7-8815-6D77-7036E930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Значимость признаков</a:t>
            </a:r>
            <a:endParaRPr lang="ru-RU" sz="32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EF358E7C-6897-2F9D-DA6D-F103AD15A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1538"/>
              </p:ext>
            </p:extLst>
          </p:nvPr>
        </p:nvGraphicFramePr>
        <p:xfrm>
          <a:off x="463522" y="2220687"/>
          <a:ext cx="11495478" cy="4087306"/>
        </p:xfrm>
        <a:graphic>
          <a:graphicData uri="http://schemas.openxmlformats.org/drawingml/2006/table">
            <a:tbl>
              <a:tblPr/>
              <a:tblGrid>
                <a:gridCol w="2471779">
                  <a:extLst>
                    <a:ext uri="{9D8B030D-6E8A-4147-A177-3AD203B41FA5}">
                      <a16:colId xmlns:a16="http://schemas.microsoft.com/office/drawing/2014/main" val="3290147579"/>
                    </a:ext>
                  </a:extLst>
                </a:gridCol>
                <a:gridCol w="9023699">
                  <a:extLst>
                    <a:ext uri="{9D8B030D-6E8A-4147-A177-3AD203B41FA5}">
                      <a16:colId xmlns:a16="http://schemas.microsoft.com/office/drawing/2014/main" val="2217862734"/>
                    </a:ext>
                  </a:extLst>
                </a:gridCol>
              </a:tblGrid>
              <a:tr h="148376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Признак</a:t>
                      </a:r>
                      <a:endParaRPr lang="ru-RU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Обоснование</a:t>
                      </a:r>
                      <a:endParaRPr lang="ru-RU" sz="1400" dirty="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906340"/>
                  </a:ext>
                </a:extLst>
              </a:tr>
              <a:tr h="31691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Double_slash_redirecting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Перенаправление с </a:t>
                      </a:r>
                      <a:r>
                        <a:rPr lang="ru-RU" sz="1400" b="0" i="0" u="none" strike="noStrike">
                          <a:solidFill>
                            <a:srgbClr val="188038"/>
                          </a:solidFill>
                          <a:effectLst/>
                          <a:latin typeface="Times New Roman" panose="02020603050405020304" pitchFamily="18" charset="0"/>
                        </a:rPr>
                        <a:t>//</a:t>
                      </a: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 часто используется для маскировки настоящего URL.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935206"/>
                  </a:ext>
                </a:extLst>
              </a:tr>
              <a:tr h="43963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Statistical_report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Прямые данные от компаний по кибербезопасности — очень ценный сигнал, но его наличие/качество зависит от внешнего источника.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333807"/>
                  </a:ext>
                </a:extLst>
              </a:tr>
              <a:tr h="43963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URL_of_Anchor</a:t>
                      </a:r>
                      <a:endParaRPr lang="en-US" sz="1400" dirty="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Расхождение между текстом ссылки и фактическим URL-адресом (анкором) — распространенная тактика обмана.</a:t>
                      </a:r>
                      <a:endParaRPr lang="ru-RU" sz="1400" dirty="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601769"/>
                  </a:ext>
                </a:extLst>
              </a:tr>
              <a:tr h="39896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having_Sub_Domain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Чрезмерное количество поддоменов (например, </a:t>
                      </a:r>
                      <a:r>
                        <a:rPr lang="ru-RU" sz="1400" b="0" i="0" u="none" strike="noStrike">
                          <a:solidFill>
                            <a:srgbClr val="188038"/>
                          </a:solidFill>
                          <a:effectLst/>
                          <a:latin typeface="Times New Roman" panose="02020603050405020304" pitchFamily="18" charset="0"/>
                        </a:rPr>
                        <a:t>login.yourbank.secure.verify-site.com</a:t>
                      </a: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) — подозрительно.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489985"/>
                  </a:ext>
                </a:extLst>
              </a:tr>
              <a:tr h="43963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Prefix_Suffix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Наличие дефиса в доменном имени (например, </a:t>
                      </a:r>
                      <a:r>
                        <a:rPr lang="ru-RU" sz="1400" b="0" i="0" u="none" strike="noStrike">
                          <a:solidFill>
                            <a:srgbClr val="188038"/>
                          </a:solidFill>
                          <a:effectLst/>
                          <a:latin typeface="Times New Roman" panose="02020603050405020304" pitchFamily="18" charset="0"/>
                        </a:rPr>
                        <a:t>your-bank.com</a:t>
                      </a: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) часто используется для имитации брендов.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810439"/>
                  </a:ext>
                </a:extLst>
              </a:tr>
              <a:tr h="36577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having_At_Symbol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Символ </a:t>
                      </a:r>
                      <a:r>
                        <a:rPr lang="ru-RU" sz="1400" b="0" i="0" u="none" strike="noStrike">
                          <a:solidFill>
                            <a:srgbClr val="188038"/>
                          </a:solidFill>
                          <a:effectLst/>
                          <a:latin typeface="Times New Roman" panose="02020603050405020304" pitchFamily="18" charset="0"/>
                        </a:rPr>
                        <a:t>@</a:t>
                      </a: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 в URL может использоваться для обхода парсинга и перенаправления на другой сайт.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1269"/>
                  </a:ext>
                </a:extLst>
              </a:tr>
              <a:tr h="36577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Google_Index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Фишинговые сайты часто быстро блокируются и не успевают проиндексироваться Google.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855822"/>
                  </a:ext>
                </a:extLst>
              </a:tr>
              <a:tr h="36577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Page_Rank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Низкий PageRank может указывать на отсутствие авторитетности, но это менее надежный показатель.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046813"/>
                  </a:ext>
                </a:extLst>
              </a:tr>
              <a:tr h="30931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Iframe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Использование невидимых iframe для скрытого выполнения действий — известная техника.</a:t>
                      </a:r>
                      <a:endParaRPr lang="ru-RU" sz="140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611523"/>
                  </a:ext>
                </a:extLst>
              </a:tr>
              <a:tr h="29191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DNSRecord</a:t>
                      </a:r>
                      <a:endParaRPr lang="en-US" sz="1400">
                        <a:effectLst/>
                      </a:endParaRPr>
                    </a:p>
                  </a:txBody>
                  <a:tcPr marL="57576" marR="5757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Отсутствие DNS-записей (или их недавнее создание) — подозрительно.</a:t>
                      </a:r>
                      <a:endParaRPr lang="ru-RU" sz="1400" dirty="0">
                        <a:effectLst/>
                      </a:endParaRPr>
                    </a:p>
                  </a:txBody>
                  <a:tcPr marL="57576" marR="34546" marT="38384" marB="38384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27062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9C85523-6CEB-11ED-3FDD-A702C6E5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81" y="1251050"/>
            <a:ext cx="9656424" cy="7693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Уровень 2: Средняя значимость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Полезные признаки, но их стоит использовать в комбинации с другими.</a:t>
            </a:r>
          </a:p>
        </p:txBody>
      </p:sp>
    </p:spTree>
    <p:extLst>
      <p:ext uri="{BB962C8B-B14F-4D97-AF65-F5344CB8AC3E}">
        <p14:creationId xmlns:p14="http://schemas.microsoft.com/office/powerpoint/2010/main" val="78103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0F09E-0DE3-DEB1-547A-7B0C75917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522046-4BC1-0FFA-4E75-9C3C1F20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Значимость признаков</a:t>
            </a:r>
            <a:endParaRPr lang="ru-RU" sz="3200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F971221-3E6A-1752-8FDB-09CC401BA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383692"/>
              </p:ext>
            </p:extLst>
          </p:nvPr>
        </p:nvGraphicFramePr>
        <p:xfrm>
          <a:off x="550863" y="2266789"/>
          <a:ext cx="11213392" cy="4400343"/>
        </p:xfrm>
        <a:graphic>
          <a:graphicData uri="http://schemas.openxmlformats.org/drawingml/2006/table">
            <a:tbl>
              <a:tblPr/>
              <a:tblGrid>
                <a:gridCol w="2545803">
                  <a:extLst>
                    <a:ext uri="{9D8B030D-6E8A-4147-A177-3AD203B41FA5}">
                      <a16:colId xmlns:a16="http://schemas.microsoft.com/office/drawing/2014/main" val="1555210126"/>
                    </a:ext>
                  </a:extLst>
                </a:gridCol>
                <a:gridCol w="8667589">
                  <a:extLst>
                    <a:ext uri="{9D8B030D-6E8A-4147-A177-3AD203B41FA5}">
                      <a16:colId xmlns:a16="http://schemas.microsoft.com/office/drawing/2014/main" val="3488490700"/>
                    </a:ext>
                  </a:extLst>
                </a:gridCol>
              </a:tblGrid>
              <a:tr h="22313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Признак</a:t>
                      </a:r>
                      <a:endParaRPr lang="ru-RU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Обоснование</a:t>
                      </a:r>
                      <a:endParaRPr lang="ru-RU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389481"/>
                  </a:ext>
                </a:extLst>
              </a:tr>
              <a:tr h="26761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 dirty="0" err="1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Abnormal_URL</a:t>
                      </a:r>
                      <a:endParaRPr lang="en-US" sz="1400" dirty="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Полезная идея, но сложная в технической реализации и обходе.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7576"/>
                  </a:ext>
                </a:extLst>
              </a:tr>
              <a:tr h="40432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Redirect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Хотя множество редиректов подозрительно, легитимные сайты тоже используют их (например, для отслеживания).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98232"/>
                  </a:ext>
                </a:extLst>
              </a:tr>
              <a:tr h="33596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on_mouseover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Изменение страницы при наведении курсора — устаревшая тактика, которую легко заметить.</a:t>
                      </a:r>
                      <a:endParaRPr lang="ru-RU" sz="1400" dirty="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686238"/>
                  </a:ext>
                </a:extLst>
              </a:tr>
              <a:tr h="40432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RightClick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Блокировка правого клика — признак, но его легко реализовать и на легитимном сайте (для защиты контента).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397891"/>
                  </a:ext>
                </a:extLst>
              </a:tr>
              <a:tr h="33596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popUpWindow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Всплывающие окна раздражают, но не являются однозначным индикатором фишинга.</a:t>
                      </a:r>
                      <a:endParaRPr lang="ru-RU" sz="1400" dirty="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843908"/>
                  </a:ext>
                </a:extLst>
              </a:tr>
              <a:tr h="33596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Shortining_Service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Сервисы сокращения URL сами по себе не вредоносны, но маскируют конечный адрес.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103425"/>
                  </a:ext>
                </a:extLst>
              </a:tr>
              <a:tr h="26761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Favicon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Качественно сделанный сайт вряд ли получится так определить.</a:t>
                      </a:r>
                      <a:endParaRPr lang="ru-RU" sz="1400" dirty="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535285"/>
                  </a:ext>
                </a:extLst>
              </a:tr>
              <a:tr h="40432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port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Большинство фишинговых сайтов работают на стандартных портах (80, 443). Нестандартные порты редкость.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439094"/>
                  </a:ext>
                </a:extLst>
              </a:tr>
              <a:tr h="33596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HTTPS_token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Наличие слова "HTTPS" в пути URL — слишком специфический и редкий признак.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862365"/>
                  </a:ext>
                </a:extLst>
              </a:tr>
              <a:tr h="26761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Links_in_tags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Анализ внешних ссылок в тегах может быть полезным, но очень зашумленным.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94380"/>
                  </a:ext>
                </a:extLst>
              </a:tr>
              <a:tr h="335969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Links_pointing_to_page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У фишингового сайта вряд ли будет много обратных ссылок, но это легко накрутить.</a:t>
                      </a:r>
                      <a:endParaRPr lang="ru-RU" sz="140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558719"/>
                  </a:ext>
                </a:extLst>
              </a:tr>
              <a:tr h="26761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400" b="0" i="0" u="none" strike="noStrike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Submitting_to_email</a:t>
                      </a:r>
                      <a:endParaRPr lang="en-US" sz="1400">
                        <a:effectLst/>
                      </a:endParaRPr>
                    </a:p>
                  </a:txBody>
                  <a:tcPr marL="52292" marR="52292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Отправка формы на </a:t>
                      </a:r>
                      <a:r>
                        <a:rPr lang="ru-RU" sz="1400" b="0" i="0" u="none" strike="noStrike" dirty="0" err="1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email</a:t>
                      </a:r>
                      <a:r>
                        <a:rPr lang="ru-RU" sz="1400" b="0" i="0" u="none" strike="noStrike" dirty="0">
                          <a:solidFill>
                            <a:srgbClr val="0F1115"/>
                          </a:solidFill>
                          <a:effectLst/>
                          <a:latin typeface="Times New Roman" panose="02020603050405020304" pitchFamily="18" charset="0"/>
                        </a:rPr>
                        <a:t> — признак плохого дизайна, но не обязательно фишинга.</a:t>
                      </a:r>
                      <a:endParaRPr lang="ru-RU" sz="1400" dirty="0">
                        <a:effectLst/>
                      </a:endParaRPr>
                    </a:p>
                  </a:txBody>
                  <a:tcPr marL="52292" marR="31375" marT="34861" marB="34861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08423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A58FB56-908C-FC26-F986-9FC6F55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10" y="1334030"/>
            <a:ext cx="10961128" cy="7693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Уровень 3: Низкая значимость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cs typeface="Times New Roman" panose="02020603050405020304" pitchFamily="18" charset="0"/>
              </a:rPr>
              <a:t>Эти признаки могут иметь ограниченную предсказательную силу или быть нестабильными.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74D7A5-8C54-65E6-4236-CF82AA6E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6"/>
          <a:stretch>
            <a:fillRect/>
          </a:stretch>
        </p:blipFill>
        <p:spPr>
          <a:xfrm>
            <a:off x="271109" y="2103423"/>
            <a:ext cx="11493146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F572B-24D9-6000-D933-75ADF2970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180898A-1508-B4CF-A845-8B9033FE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Переформирование выборки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FFDF97-4E1F-4EC2-A9F6-B85DE128CC9D}"/>
              </a:ext>
            </a:extLst>
          </p:cNvPr>
          <p:cNvSpPr txBox="1"/>
          <p:nvPr/>
        </p:nvSpPr>
        <p:spPr>
          <a:xfrm>
            <a:off x="628168" y="1409771"/>
            <a:ext cx="907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b="1" dirty="0"/>
              <a:t>Изменённые признаки: </a:t>
            </a:r>
            <a:r>
              <a:rPr lang="ru-RU" dirty="0"/>
              <a:t>Всего столбцов: 37 (36 функций + 1 цель)</a:t>
            </a:r>
          </a:p>
          <a:p>
            <a:pPr fontAlgn="base"/>
            <a:endParaRPr lang="ru-RU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27A2A9-6579-F908-E7FB-7784B8DA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84" y="1732936"/>
            <a:ext cx="7508049" cy="49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102B7-669E-5665-7090-B99B7ED6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85130D4-6CED-A9F4-57FE-17BA2D91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8B4056-2F8E-93FB-83F4-3071F105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97" y="1262167"/>
            <a:ext cx="10294044" cy="53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1B39-DAB2-5C22-6D79-D8A892CE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B1C55A6-E57E-6700-C94C-8742F10F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3E06D9-EAC0-DA81-338C-F76EDD8B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76" y="1360075"/>
            <a:ext cx="9716531" cy="51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9843-4508-2DA7-984C-A6F0F885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C3A751-FDC3-9842-1F16-176168EF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F0241E-E525-72B4-8B44-62399F33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062008"/>
            <a:ext cx="10232571" cy="560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189824"/>
            <a:ext cx="11081566" cy="861774"/>
          </a:xfrm>
        </p:spPr>
        <p:txBody>
          <a:bodyPr/>
          <a:lstStyle/>
          <a:p>
            <a:pPr algn="ctr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</a:t>
            </a:r>
            <a:endParaRPr lang="ru-RU" sz="5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8CA3792-6E85-44BA-A22C-B6425433F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2810" y="2719271"/>
            <a:ext cx="6101423" cy="2323713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Характеристики выборки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Описание признаков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Целевая переменная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Матрица корреляции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Значимость признаков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ru-RU" sz="2000" dirty="0"/>
              <a:t>Кластеризация</a:t>
            </a:r>
          </a:p>
        </p:txBody>
      </p:sp>
      <p:pic>
        <p:nvPicPr>
          <p:cNvPr id="2" name="Picture 2" descr="Гифки Прозрачный Вопрос GIF">
            <a:extLst>
              <a:ext uri="{FF2B5EF4-FFF2-40B4-BE49-F238E27FC236}">
                <a16:creationId xmlns:a16="http://schemas.microsoft.com/office/drawing/2014/main" id="{DBC0CF90-76CB-6F3C-5681-44E0648473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79" y="2067846"/>
            <a:ext cx="2177304" cy="362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5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CC94C-29CF-44F5-558E-B7BFC6D11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2D85D3F-E0F8-6409-AF37-EA8FD938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7A5A8-4DC1-872E-C5B0-CAE51189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46" y="1290744"/>
            <a:ext cx="9894474" cy="537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5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046C9-9302-F5E3-9A15-03FB8F97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0AD5DF-7BEE-A566-3914-9F3F0168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 корреляций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432C8-E42F-302A-D7A5-F1A794133D22}"/>
                  </a:ext>
                </a:extLst>
              </p:cNvPr>
              <p:cNvSpPr txBox="1"/>
              <p:nvPr/>
            </p:nvSpPr>
            <p:spPr>
              <a:xfrm>
                <a:off x="7714770" y="1359027"/>
                <a:ext cx="43291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Корреляция Пирсона: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</m:t>
                      </m:r>
                      <m:r>
                        <m:rPr>
                          <m:nor/>
                        </m:rPr>
                        <a:rPr lang="en-US" dirty="0"/>
                        <m:t> = </m:t>
                      </m:r>
                      <m:r>
                        <m:rPr>
                          <m:nor/>
                        </m:rPr>
                        <a:rPr lang="el-GR" dirty="0"/>
                        <m:t>Σ</m:t>
                      </m:r>
                      <m:r>
                        <m:rPr>
                          <m:nor/>
                        </m:rPr>
                        <a:rPr lang="el-GR" dirty="0"/>
                        <m:t>[(</m:t>
                      </m:r>
                      <m:sSub>
                        <m:sSub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− </m:t>
                      </m:r>
                      <m:r>
                        <m:rPr>
                          <m:nor/>
                        </m:rPr>
                        <a:rPr lang="en-US" dirty="0"/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̄</m:t>
                      </m:r>
                      <m:r>
                        <m:rPr>
                          <m:nor/>
                        </m:rPr>
                        <a:rPr lang="en-US" dirty="0"/>
                        <m:t>)(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− </m:t>
                      </m:r>
                      <m:r>
                        <m:rPr>
                          <m:nor/>
                        </m:rPr>
                        <a:rPr lang="en-US" dirty="0"/>
                        <m:t>ȳ)] / </m:t>
                      </m:r>
                      <m:r>
                        <m:rPr>
                          <m:nor/>
                        </m:rPr>
                        <a:rPr lang="en-US" dirty="0"/>
                        <m:t>√</m:t>
                      </m:r>
                      <m:r>
                        <m:rPr>
                          <m:nor/>
                        </m:rPr>
                        <a:rPr lang="en-US" dirty="0"/>
                        <m:t>[</m:t>
                      </m:r>
                      <m:r>
                        <m:rPr>
                          <m:nor/>
                        </m:rPr>
                        <a:rPr lang="el-GR" dirty="0"/>
                        <m:t>Σ</m:t>
                      </m:r>
                      <m:r>
                        <m:rPr>
                          <m:nor/>
                        </m:rPr>
                        <a:rPr lang="el-GR" dirty="0"/>
                        <m:t>(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− </m:t>
                      </m:r>
                      <m:r>
                        <m:rPr>
                          <m:nor/>
                        </m:rPr>
                        <a:rPr lang="en-US" dirty="0"/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̄</m:t>
                      </m:r>
                      <m:r>
                        <m:rPr>
                          <m:nor/>
                        </m:rPr>
                        <a:rPr lang="en-US" dirty="0"/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² </m:t>
                      </m:r>
                      <m:r>
                        <m:rPr>
                          <m:nor/>
                        </m:rPr>
                        <a:rPr lang="en-US" dirty="0"/>
                        <m:t>∗ </m:t>
                      </m:r>
                      <m:r>
                        <m:rPr>
                          <m:nor/>
                        </m:rPr>
                        <a:rPr lang="el-GR" dirty="0"/>
                        <m:t>Σ</m:t>
                      </m:r>
                      <m:r>
                        <m:rPr>
                          <m:nor/>
                        </m:rPr>
                        <a:rPr lang="el-GR" dirty="0"/>
                        <m:t>(</m:t>
                      </m:r>
                      <m:sSub>
                        <m:sSub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− </m:t>
                      </m:r>
                      <m:r>
                        <m:rPr>
                          <m:nor/>
                        </m:rPr>
                        <a:rPr lang="en-US" dirty="0"/>
                        <m:t>ȳ)</m:t>
                      </m:r>
                      <m:r>
                        <m:rPr>
                          <m:nor/>
                        </m:rPr>
                        <a:rPr lang="en-US" dirty="0"/>
                        <m:t>²</m:t>
                      </m:r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E432C8-E42F-302A-D7A5-F1A79413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770" y="1359027"/>
                <a:ext cx="4329184" cy="646331"/>
              </a:xfrm>
              <a:prstGeom prst="rect">
                <a:avLst/>
              </a:prstGeom>
              <a:blipFill>
                <a:blip r:embed="rId2"/>
                <a:stretch>
                  <a:fillRect l="-1268" t="-5660" b="-56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B6402-A8FE-EF4C-51A1-8338811FF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23"/>
          <a:stretch>
            <a:fillRect/>
          </a:stretch>
        </p:blipFill>
        <p:spPr>
          <a:xfrm>
            <a:off x="7709936" y="2122961"/>
            <a:ext cx="4334018" cy="45452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321441-7157-D623-19AF-7A5DF23CA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604"/>
            <a:ext cx="7501239" cy="71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5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7883C-35BE-5AD4-136D-03E85560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BCF1556-5EC1-833B-C05D-5A34D964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Значимость признаков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AB57CB-2B7A-25E7-ED01-AB09374534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46" y="1347013"/>
            <a:ext cx="6472733" cy="53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8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3AE01-4C31-EFBA-6962-CF4A5BFE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6ED3479-DA80-44D9-01BF-3782304E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2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BB3BA0-B718-1A79-687C-3E294C961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6" b="47564"/>
          <a:stretch>
            <a:fillRect/>
          </a:stretch>
        </p:blipFill>
        <p:spPr>
          <a:xfrm>
            <a:off x="681492" y="1336105"/>
            <a:ext cx="4728068" cy="52088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2E6FFA-6AE7-6D70-32CE-11DEE27B23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5"/>
          <a:stretch>
            <a:fillRect/>
          </a:stretch>
        </p:blipFill>
        <p:spPr>
          <a:xfrm>
            <a:off x="6096000" y="1448116"/>
            <a:ext cx="4671892" cy="52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3DB49-933B-EB59-72B1-7ADB583EE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95DCCB2-BFBC-CECF-4777-B32D2B08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2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F3E98F-B18C-B469-4A8F-4501EBF7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2381104"/>
            <a:ext cx="942154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36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ABE7-1EC2-74B8-7CEE-1518FE5B4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E7B3A24-1852-6410-2A23-587ACE47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2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984F5D-30F0-FB64-9389-4BAF05FB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0" y="1636699"/>
            <a:ext cx="6460223" cy="467189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C98889-D5EB-BA9A-C61E-7DA33937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73" y="1635310"/>
            <a:ext cx="5612418" cy="44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10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B8A6-AD8A-4CF9-BDA2-1539F810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6302CC-72E4-84DF-A97F-5FB4D87D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2</a:t>
            </a:r>
            <a:endParaRPr lang="ru-RU" sz="32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B4A1BB7-738F-E8AE-36AA-53079B2BE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1305172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1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AAA84-AFA8-50E7-0745-6CD4E9AFE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20DAE1C-97B1-54DD-F653-E8507FF9F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2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707AF5-BFCC-1642-FCC4-EEDD54E2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313250"/>
            <a:ext cx="7222392" cy="55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30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D291-02DC-C4F8-FE2A-CC1C1E8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63234C3-17D6-80C2-EB98-5C8F24F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3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615EC8-FBAD-6CE6-2564-3632D5820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4" b="47803"/>
          <a:stretch>
            <a:fillRect/>
          </a:stretch>
        </p:blipFill>
        <p:spPr>
          <a:xfrm>
            <a:off x="1405467" y="1453731"/>
            <a:ext cx="4487333" cy="48972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DF949A-AA20-03C9-38AB-9E5737E2F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4"/>
          <a:stretch>
            <a:fillRect/>
          </a:stretch>
        </p:blipFill>
        <p:spPr>
          <a:xfrm>
            <a:off x="6637867" y="1565755"/>
            <a:ext cx="4301066" cy="48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1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ECBB0-2DDB-3EB6-4E54-3A4BA0E91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98F25CC-5362-51EB-1580-4814A2CB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3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1ED10-B295-C30B-0351-9E2F4C2F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47" y="2176282"/>
            <a:ext cx="10444081" cy="282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37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16EF-C633-AA01-A2C0-AD4085D1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C2D602-0163-DFD2-7BC0-3E13CC6C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-164119"/>
            <a:ext cx="11808823" cy="1569660"/>
          </a:xfrm>
        </p:spPr>
        <p:txBody>
          <a:bodyPr/>
          <a:lstStyle/>
          <a:p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данных о фишинговых веб-сайтах</a:t>
            </a:r>
            <a:endParaRPr lang="ru-RU" sz="48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C0672C2-9046-7945-6065-0658F0A86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940" y="1405193"/>
            <a:ext cx="10399580" cy="369332"/>
          </a:xfrm>
        </p:spPr>
        <p:txBody>
          <a:bodyPr/>
          <a:lstStyle/>
          <a:p>
            <a:r>
              <a:rPr lang="ru-RU" sz="1800" dirty="0">
                <a:latin typeface="+mn-lt"/>
              </a:rPr>
              <a:t>Этот набор данных предназначен для помощи в анализе и обнаружении фишинговых веб-сайтов.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BAB7C-2258-DA26-87A8-4B0D7CBC4DB9}"/>
              </a:ext>
            </a:extLst>
          </p:cNvPr>
          <p:cNvSpPr txBox="1"/>
          <p:nvPr/>
        </p:nvSpPr>
        <p:spPr>
          <a:xfrm>
            <a:off x="574940" y="1705149"/>
            <a:ext cx="110421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Информация о наборе данных</a:t>
            </a:r>
          </a:p>
          <a:p>
            <a:pPr fontAlgn="base"/>
            <a:r>
              <a:rPr lang="ru-RU" dirty="0"/>
              <a:t>Всего столбцов: 31 (30 функций + 1 цель)</a:t>
            </a:r>
          </a:p>
          <a:p>
            <a:pPr fontAlgn="base"/>
            <a:r>
              <a:rPr lang="ru-RU" dirty="0"/>
              <a:t>Целевая переменная: Указывает, является ли веб-сайт фишинговым или законным), столбец </a:t>
            </a:r>
            <a:r>
              <a:rPr lang="ru-RU" dirty="0" err="1"/>
              <a:t>Result</a:t>
            </a:r>
            <a:endParaRPr lang="ru-RU" dirty="0"/>
          </a:p>
          <a:p>
            <a:r>
              <a:rPr lang="ru-RU" dirty="0"/>
              <a:t>Количество строк: 1105</a:t>
            </a:r>
            <a:r>
              <a:rPr lang="en-US" dirty="0"/>
              <a:t>5</a:t>
            </a:r>
            <a:endParaRPr lang="ru-RU" dirty="0"/>
          </a:p>
          <a:p>
            <a:r>
              <a:rPr lang="ru-RU" dirty="0"/>
              <a:t>Источник: </a:t>
            </a:r>
            <a:r>
              <a:rPr lang="en-US" u="sng" dirty="0">
                <a:hlinkClick r:id="rId2"/>
              </a:rPr>
              <a:t>https://www.kaggle.com/datasets/sai10py/phishing-websites-data</a:t>
            </a:r>
            <a:endParaRPr lang="ru-RU" u="sng" dirty="0"/>
          </a:p>
          <a:p>
            <a:r>
              <a:rPr lang="ru-RU" dirty="0"/>
              <a:t>Все признаки имеют дискретные целочисленные значения. </a:t>
            </a:r>
          </a:p>
          <a:p>
            <a:r>
              <a:rPr lang="ru-RU" dirty="0"/>
              <a:t>Категориальных признаков в текстовом представлении нет. Все они уже закодированы численно.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F9A386-4B69-D6B4-02BA-A6EE3180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17" t="861" r="317" b="75688"/>
          <a:stretch>
            <a:fillRect/>
          </a:stretch>
        </p:blipFill>
        <p:spPr>
          <a:xfrm>
            <a:off x="2072763" y="3736474"/>
            <a:ext cx="7274643" cy="97114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2B73C6-31F0-77A8-9629-FD31F9462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17" t="39818" r="317" b="13865"/>
          <a:stretch>
            <a:fillRect/>
          </a:stretch>
        </p:blipFill>
        <p:spPr>
          <a:xfrm>
            <a:off x="2072763" y="4713374"/>
            <a:ext cx="7274643" cy="19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8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8D8E8-6CE3-614C-9627-A5AB74E44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20285BE-9CE9-8998-A3DE-565C5F30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3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0723F1-F9DD-3370-CBF0-F895E67F3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" y="1767540"/>
            <a:ext cx="6214762" cy="4143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3BEC41-5EF9-1FB7-7357-A1A2ACB9E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77168"/>
            <a:ext cx="6049715" cy="472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28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30EAF-BE0B-7557-10D1-0C4A45779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0CA1A9E-CC44-C86B-E5BA-B4DB08FA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3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DD84F9-A0C8-BD93-713A-C391DC4E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07" y="1287530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3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974B-B2B2-8DDB-DFFD-89C47A59E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5FDFEA-EEE5-F7E0-1C9A-361D8176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3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9E00E8-D26D-F5D7-018A-C4335512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85" y="1207175"/>
            <a:ext cx="7502629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2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B88B-47E6-25DC-E762-3644DCC3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E024ACE-3F5A-DE10-0542-49FD0B1D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4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47246B-8F35-1B0B-76D2-99A2ABA40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6" b="46543"/>
          <a:stretch>
            <a:fillRect/>
          </a:stretch>
        </p:blipFill>
        <p:spPr>
          <a:xfrm>
            <a:off x="1157002" y="1505476"/>
            <a:ext cx="4430998" cy="49392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99C854-C09E-2AC7-67E8-41289DC4C1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46"/>
          <a:stretch>
            <a:fillRect/>
          </a:stretch>
        </p:blipFill>
        <p:spPr>
          <a:xfrm>
            <a:off x="6378334" y="1423025"/>
            <a:ext cx="4656664" cy="52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2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67984-8374-C70F-5B72-1CA87447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9861542-5605-561B-381C-9750F020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4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CBC128-7D3B-CB84-1B8C-3F35344F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007394"/>
            <a:ext cx="9347200" cy="315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5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9775-0022-81D8-4FC1-9F66A4CB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3533781-D385-B98E-1AE9-68C42B9A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4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3F3CF-17C0-575F-EC78-510398DFD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859536"/>
            <a:ext cx="5942832" cy="39618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3B22E-30C0-C371-2CC1-A6CE29D6A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26" y="1590595"/>
            <a:ext cx="6049716" cy="45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6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2B8A-F280-3EE3-208E-A4835A06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499C54-61D7-8331-BBFB-9DFE9D08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4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18F249-ED1D-9DF6-53B9-CE2E84BDC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07" y="1355702"/>
            <a:ext cx="6972491" cy="5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8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51A55-FAB1-34A1-7093-19F80A24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61BFA8-8660-365D-9833-4B7D5068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4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996E8A-E5AD-A8E6-3B22-2F019455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1" y="1373187"/>
            <a:ext cx="7167470" cy="53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82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38924-FE2D-4F88-11D7-5D3DEC40B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43A821F-AE0A-293D-D165-34BD2FD4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9B27A2-B7AE-DDD5-0E47-CDB41C817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47144"/>
          <a:stretch>
            <a:fillRect/>
          </a:stretch>
        </p:blipFill>
        <p:spPr>
          <a:xfrm>
            <a:off x="886071" y="1278467"/>
            <a:ext cx="4871263" cy="538970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0665C5-F02B-152D-CB60-1C3EC564D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99"/>
          <a:stretch>
            <a:fillRect/>
          </a:stretch>
        </p:blipFill>
        <p:spPr>
          <a:xfrm>
            <a:off x="6677269" y="1379449"/>
            <a:ext cx="4628659" cy="52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5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5C5D-8E5F-5118-EB98-0B87C2007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DFCCF3-7012-81B7-EC66-6977FBA8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65BB4B-D7A8-C947-41B2-18FB97F6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 b="47583"/>
          <a:stretch>
            <a:fillRect/>
          </a:stretch>
        </p:blipFill>
        <p:spPr>
          <a:xfrm>
            <a:off x="900704" y="1252261"/>
            <a:ext cx="4966696" cy="54159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C09F97D-4F98-F1F3-5927-E65896B29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3"/>
          <a:stretch>
            <a:fillRect/>
          </a:stretch>
        </p:blipFill>
        <p:spPr>
          <a:xfrm>
            <a:off x="6620934" y="1396231"/>
            <a:ext cx="4546599" cy="52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369DC-ECBE-7C75-1506-5C243A53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6219566-F51D-D51F-2391-82DD345E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переменная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D7BDF1-8A9D-DE02-6FE0-7A5AC1386E7B}"/>
              </a:ext>
            </a:extLst>
          </p:cNvPr>
          <p:cNvSpPr txBox="1"/>
          <p:nvPr/>
        </p:nvSpPr>
        <p:spPr>
          <a:xfrm>
            <a:off x="883376" y="1613144"/>
            <a:ext cx="8683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600"/>
              </a:spcBef>
              <a:spcAft>
                <a:spcPts val="600"/>
              </a:spcAft>
            </a:pPr>
            <a:r>
              <a:rPr lang="ru-RU" sz="1800" b="1" i="0" dirty="0" err="1">
                <a:solidFill>
                  <a:srgbClr val="3C4043"/>
                </a:solidFill>
                <a:effectLst/>
              </a:rPr>
              <a:t>Result</a:t>
            </a:r>
            <a:r>
              <a:rPr lang="ru-RU" sz="1800" b="1" i="0" dirty="0">
                <a:solidFill>
                  <a:srgbClr val="3C4043"/>
                </a:solidFill>
                <a:effectLst/>
              </a:rPr>
              <a:t> </a:t>
            </a:r>
            <a:r>
              <a:rPr lang="ru-RU" sz="1800" b="0" i="0" dirty="0">
                <a:solidFill>
                  <a:srgbClr val="3C4043"/>
                </a:solidFill>
                <a:effectLst/>
              </a:rPr>
              <a:t>– Классификационная метка (1: </a:t>
            </a:r>
            <a:r>
              <a:rPr lang="ru-RU" sz="1800" b="1" i="0" dirty="0">
                <a:solidFill>
                  <a:srgbClr val="3C4043"/>
                </a:solidFill>
                <a:effectLst/>
              </a:rPr>
              <a:t>Законный</a:t>
            </a:r>
            <a:r>
              <a:rPr lang="en-US" sz="1800" b="1" i="0" dirty="0">
                <a:solidFill>
                  <a:srgbClr val="3C4043"/>
                </a:solidFill>
                <a:effectLst/>
              </a:rPr>
              <a:t> – 56%</a:t>
            </a:r>
            <a:r>
              <a:rPr lang="ru-RU" sz="1800" b="0" i="0" dirty="0">
                <a:solidFill>
                  <a:srgbClr val="3C4043"/>
                </a:solidFill>
                <a:effectLst/>
              </a:rPr>
              <a:t>, -1: </a:t>
            </a:r>
            <a:r>
              <a:rPr lang="ru-RU" sz="1800" b="1" i="0" dirty="0">
                <a:solidFill>
                  <a:srgbClr val="3C4043"/>
                </a:solidFill>
                <a:effectLst/>
              </a:rPr>
              <a:t>Фишинг</a:t>
            </a:r>
            <a:r>
              <a:rPr lang="en-US" sz="1800" b="1" i="0" dirty="0">
                <a:solidFill>
                  <a:srgbClr val="3C4043"/>
                </a:solidFill>
                <a:effectLst/>
              </a:rPr>
              <a:t> – 44%</a:t>
            </a:r>
            <a:r>
              <a:rPr lang="ru-RU" sz="1800" b="0" i="0" dirty="0">
                <a:solidFill>
                  <a:srgbClr val="3C4043"/>
                </a:solidFill>
                <a:effectLst/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A3A817-96AC-FF5C-9622-8BF6DF0C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24" y="2121694"/>
            <a:ext cx="9318171" cy="43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02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8FD5A-5B05-047F-F591-3C95D6C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5EAB39F-E90D-7CE0-142A-E3D1F23EB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B696D2-A961-4F10-7389-353D1D3CC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2" b="46790"/>
          <a:stretch>
            <a:fillRect/>
          </a:stretch>
        </p:blipFill>
        <p:spPr>
          <a:xfrm>
            <a:off x="983526" y="1487258"/>
            <a:ext cx="4426674" cy="499901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6DE3DD-FA2F-6D76-D037-42436E1F0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/>
          <a:stretch>
            <a:fillRect/>
          </a:stretch>
        </p:blipFill>
        <p:spPr>
          <a:xfrm>
            <a:off x="6918659" y="1453794"/>
            <a:ext cx="4485941" cy="50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68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5CE7A-B786-A3BD-A1D9-56E5EDA3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3CE6E2-6A49-C2FE-1B3C-2B3B8A28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801350-EE31-BCE3-8265-9B797692A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6" b="47672"/>
          <a:stretch>
            <a:fillRect/>
          </a:stretch>
        </p:blipFill>
        <p:spPr>
          <a:xfrm>
            <a:off x="422499" y="2128476"/>
            <a:ext cx="5513121" cy="35654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9014AD-FFBB-1B3F-0B00-C026FE1AF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9" b="-1"/>
          <a:stretch>
            <a:fillRect/>
          </a:stretch>
        </p:blipFill>
        <p:spPr>
          <a:xfrm>
            <a:off x="5993546" y="2128476"/>
            <a:ext cx="5775955" cy="390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06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25F2-0812-7D30-FAF4-78F6599A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5891E65-BA8E-A1EE-0ABC-56792B86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E0AD0B-7C2B-AD0A-D775-B82BE52D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40" y="1619214"/>
            <a:ext cx="10813298" cy="41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78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8C98D-29E0-3ECB-47FD-2D1D7B276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16C9841-DC21-4F49-AEA0-07521FE4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3C9924-7E56-9B49-95BA-CAB6C11B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705853"/>
            <a:ext cx="6068765" cy="42663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A2EEC4-FEBD-81BE-CAA6-F3B9A5EE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05" y="1697938"/>
            <a:ext cx="5285933" cy="42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26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E5999-8B7C-EA3B-7F2D-89606E05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5245DB9-CA63-8CFB-2611-AAB8BAEE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5FA5F1-94F8-6338-1F63-770A6C41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1372054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6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56584-16A3-192E-CEA2-A431F80F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1A397A9-98C7-1F15-73F4-CCA88221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B3ECC9-FB99-C178-C0A6-EBB75EC2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035" y="1332000"/>
            <a:ext cx="6533930" cy="512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97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FFD21-1EA3-D28E-835E-FEB506C1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0CB256B-CD93-D337-BE78-6CF8F57A4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6</a:t>
            </a:r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2B498E7-FB95-2C05-010B-3DB420E56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8"/>
          <a:stretch>
            <a:fillRect/>
          </a:stretch>
        </p:blipFill>
        <p:spPr>
          <a:xfrm>
            <a:off x="1439333" y="1903576"/>
            <a:ext cx="947736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11E5-798E-3A45-5FB9-0A2BDFE23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004068A-7FC9-C468-1F7C-EB8AF1AA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6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B45216-E981-85A9-C900-109D4A799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090" y="1444759"/>
            <a:ext cx="6715820" cy="5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49A3-A791-560C-AE9C-63E336D1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307D4A5-2B50-582E-8283-0CAC6DA0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7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6D1195-1AC6-9B97-29AC-181EA2FC28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2"/>
          <a:stretch>
            <a:fillRect/>
          </a:stretch>
        </p:blipFill>
        <p:spPr>
          <a:xfrm>
            <a:off x="1490132" y="1644169"/>
            <a:ext cx="965549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3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F2CD-F724-167A-E25A-904117325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B6A6E68-077D-47D5-B654-071D7297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7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843EE-7D00-59FE-ECAD-9932BDB58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35" y="1231829"/>
            <a:ext cx="6989587" cy="54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9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D5EACF-7929-4F98-921C-9DB62AA8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6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на основе 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A5C7F-9C22-731E-0533-445132712286}"/>
              </a:ext>
            </a:extLst>
          </p:cNvPr>
          <p:cNvSpPr txBox="1"/>
          <p:nvPr/>
        </p:nvSpPr>
        <p:spPr>
          <a:xfrm>
            <a:off x="551888" y="2176021"/>
            <a:ext cx="1091269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/>
              <a:t>Prefix_Suffix</a:t>
            </a:r>
            <a:r>
              <a:rPr lang="ru-RU" sz="2000" b="1" dirty="0"/>
              <a:t> </a:t>
            </a:r>
            <a:r>
              <a:rPr lang="ru-RU" sz="2000" dirty="0"/>
              <a:t>– Проверяет, содержит ли URL дефис, который обычно используется в фишинговых доменах (-1 – есть – подозрительно, 1 – нет - нормально)</a:t>
            </a:r>
          </a:p>
          <a:p>
            <a:pPr fontAlgn="base"/>
            <a:r>
              <a:rPr lang="ru-RU" sz="2000" b="1" dirty="0" err="1"/>
              <a:t>double_slash_redirecting</a:t>
            </a:r>
            <a:r>
              <a:rPr lang="ru-RU" sz="2000" b="1" dirty="0"/>
              <a:t> </a:t>
            </a:r>
            <a:r>
              <a:rPr lang="ru-RU" sz="2000" dirty="0"/>
              <a:t>– Обнаруживает использование "//" в пути, перенаправляет ли URL-адрес, что может указывать на попытку фишинга (1 – есть – подозрительно, -1 – нет - нормально)</a:t>
            </a:r>
          </a:p>
          <a:p>
            <a:pPr fontAlgn="base"/>
            <a:r>
              <a:rPr lang="ru-RU" sz="2000" b="1" dirty="0" err="1"/>
              <a:t>having_At_Symbol</a:t>
            </a:r>
            <a:r>
              <a:rPr lang="ru-RU" sz="2000" b="1" dirty="0"/>
              <a:t> </a:t>
            </a:r>
            <a:r>
              <a:rPr lang="ru-RU" sz="2000" dirty="0"/>
              <a:t>– Выявляет наличие </a:t>
            </a:r>
            <a:r>
              <a:rPr lang="en-US" sz="2000" dirty="0"/>
              <a:t>@</a:t>
            </a:r>
            <a:r>
              <a:rPr lang="ru-RU" sz="2000" dirty="0"/>
              <a:t> в URL-адресе, что может быть использовано для обмана пользователей (1 – имеет – подозрительно, -1 – не имеет - нормально)</a:t>
            </a:r>
          </a:p>
          <a:p>
            <a:pPr fontAlgn="base"/>
            <a:r>
              <a:rPr lang="ru-RU" sz="2000" b="1" dirty="0" err="1"/>
              <a:t>Shortining_Service</a:t>
            </a:r>
            <a:r>
              <a:rPr lang="ru-RU" sz="2000" b="1" dirty="0"/>
              <a:t> </a:t>
            </a:r>
            <a:r>
              <a:rPr lang="ru-RU" sz="2000" dirty="0"/>
              <a:t>– Указывает, использует ли URL сервис сокращения (например, bit.ly), который может скрывать истинный адрес (1 – использует – подозрительно, -1 не использует – неподозрительно)</a:t>
            </a:r>
          </a:p>
          <a:p>
            <a:pPr fontAlgn="base"/>
            <a:r>
              <a:rPr lang="ru-RU" sz="2000" b="1" dirty="0" err="1"/>
              <a:t>URL_Length</a:t>
            </a:r>
            <a:r>
              <a:rPr lang="ru-RU" sz="2000" b="1" dirty="0"/>
              <a:t> </a:t>
            </a:r>
            <a:r>
              <a:rPr lang="ru-RU" sz="2000" dirty="0"/>
              <a:t>— Измеряет длину URL; Фишинговые URL-адреса, как правило, длиннее </a:t>
            </a:r>
          </a:p>
          <a:p>
            <a:pPr fontAlgn="base"/>
            <a:r>
              <a:rPr lang="ru-RU" sz="2000" dirty="0"/>
              <a:t>(1 – короткий – нормально, 0 – средне – нейтрально, -1 – длинный – очень подозрительно)</a:t>
            </a:r>
          </a:p>
          <a:p>
            <a:pPr fontAlgn="base"/>
            <a:r>
              <a:rPr lang="ru-RU" sz="2000" b="1" dirty="0" err="1"/>
              <a:t>having_IP_Address</a:t>
            </a:r>
            <a:r>
              <a:rPr lang="ru-RU" sz="2000" b="1" dirty="0"/>
              <a:t> </a:t>
            </a:r>
            <a:r>
              <a:rPr lang="ru-RU" sz="2000" dirty="0"/>
              <a:t>– Проверяет, не используется ли IP-адрес вместо доменного имени, что вызывает подозрения (-1 – не использует - не подозрительно, 1 – использует -  подозрительно)</a:t>
            </a:r>
          </a:p>
        </p:txBody>
      </p:sp>
    </p:spTree>
    <p:extLst>
      <p:ext uri="{BB962C8B-B14F-4D97-AF65-F5344CB8AC3E}">
        <p14:creationId xmlns:p14="http://schemas.microsoft.com/office/powerpoint/2010/main" val="30421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96146-E429-EB09-9F63-E57F0CEAD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507ED3D-78DC-14F4-01EB-8A9AC251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8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B8C566-CAB7-984F-4DF5-FB8812DAC7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1"/>
          <a:stretch>
            <a:fillRect/>
          </a:stretch>
        </p:blipFill>
        <p:spPr>
          <a:xfrm>
            <a:off x="1811867" y="1453913"/>
            <a:ext cx="9633338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79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42BD5-1251-081E-A206-FDD8A84BF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45D8C57-608C-65D5-3EA8-77207AFD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8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4277A3-973F-5A0A-6007-B52919E3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47" y="1433512"/>
            <a:ext cx="6730280" cy="52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7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EABB-8CCA-A152-BC1E-FAFC8E82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BA39167-76E6-F0F0-51C9-F2A966E5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9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14EC1A-B892-5BF6-3F47-FDB3F746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2"/>
          <a:stretch>
            <a:fillRect/>
          </a:stretch>
        </p:blipFill>
        <p:spPr>
          <a:xfrm>
            <a:off x="2260600" y="1530433"/>
            <a:ext cx="9032926" cy="51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3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37B01-9505-E2E5-D617-CA725D02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CF232E9-B0D2-D9FE-2B7D-0F2E8EC1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9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B6DA24-36D8-6CB2-CAC5-9EE9F5040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31" y="1390168"/>
            <a:ext cx="6786008" cy="527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59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1E0AD-FACE-1401-CA6C-E8BC606A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C1DBEDB-A1A6-4296-7394-F5F0863E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900BD56-2A3E-5884-F0A1-8B8D8C41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8" y="1263177"/>
            <a:ext cx="4833460" cy="276907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1AA7F26-CB83-2B97-3EAE-1CA2F67B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3" y="1263177"/>
            <a:ext cx="4935740" cy="270709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E4D0FDA-074F-18A2-6A6B-21B6753E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28" y="4032250"/>
            <a:ext cx="5169290" cy="28257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0A18B03-8065-D131-63BF-4F54C721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368" y="3937462"/>
            <a:ext cx="4972318" cy="27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0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5ACB-B7AF-4BDC-83F6-E0A38F66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A6AAA8-09B2-D5B4-8340-802A1195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5</a:t>
            </a:r>
            <a:endParaRPr lang="ru-RU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25D24-A6FB-D7B1-9FE8-73379C2FA1FA}"/>
              </a:ext>
            </a:extLst>
          </p:cNvPr>
          <p:cNvSpPr txBox="1"/>
          <p:nvPr/>
        </p:nvSpPr>
        <p:spPr>
          <a:xfrm>
            <a:off x="8474957" y="2150463"/>
            <a:ext cx="33641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информативный кластер - кластер 2 Информативные признаки: </a:t>
            </a:r>
            <a:r>
              <a:rPr lang="ru-RU" dirty="0" err="1"/>
              <a:t>IP_вместо_домена</a:t>
            </a:r>
            <a:endParaRPr lang="ru-RU" dirty="0"/>
          </a:p>
          <a:p>
            <a:r>
              <a:rPr lang="ru-RU" dirty="0" err="1"/>
              <a:t>Дефис_в_домене</a:t>
            </a:r>
            <a:endParaRPr lang="ru-RU" dirty="0"/>
          </a:p>
          <a:p>
            <a:r>
              <a:rPr lang="ru-RU" dirty="0" err="1"/>
              <a:t>Статус_SSL</a:t>
            </a:r>
            <a:endParaRPr lang="ru-RU" dirty="0"/>
          </a:p>
          <a:p>
            <a:r>
              <a:rPr lang="ru-RU" dirty="0" err="1"/>
              <a:t>Фишинговый_домен_автора</a:t>
            </a:r>
            <a:endParaRPr lang="ru-RU" dirty="0"/>
          </a:p>
          <a:p>
            <a:r>
              <a:rPr lang="ru-RU" dirty="0" err="1"/>
              <a:t>Фишинговые_поддомены</a:t>
            </a:r>
            <a:endParaRPr lang="ru-RU" dirty="0"/>
          </a:p>
          <a:p>
            <a:r>
              <a:rPr lang="ru-RU" dirty="0" err="1"/>
              <a:t>Подозрительные_поддомены</a:t>
            </a:r>
            <a:endParaRPr lang="ru-RU" dirty="0"/>
          </a:p>
          <a:p>
            <a:r>
              <a:rPr lang="ru-RU" dirty="0" err="1"/>
              <a:t>Срок_регистрации</a:t>
            </a:r>
            <a:endParaRPr lang="ru-RU" dirty="0"/>
          </a:p>
          <a:p>
            <a:r>
              <a:rPr lang="ru-RU" dirty="0" err="1"/>
              <a:t>Внешние_ресурсы</a:t>
            </a:r>
            <a:endParaRPr lang="ru-RU" dirty="0"/>
          </a:p>
          <a:p>
            <a:r>
              <a:rPr lang="ru-RU" dirty="0" err="1"/>
              <a:t>Высокий_веб_трафик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A1897D-C364-7CC0-5FD4-D1DF22C0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33" b="33759"/>
          <a:stretch>
            <a:fillRect/>
          </a:stretch>
        </p:blipFill>
        <p:spPr>
          <a:xfrm>
            <a:off x="550863" y="6422452"/>
            <a:ext cx="7224484" cy="2813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1CD217-24E3-EBFD-E8F1-0F5F15F32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74" y="5988941"/>
            <a:ext cx="6922859" cy="4388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0E5BA9-8966-D153-7397-A557E46A5E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1" y="1581686"/>
            <a:ext cx="8044492" cy="39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05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75D5B-EBE6-6B96-3E07-CB9791E8E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10562A9-9EFC-DAA7-6E61-CA2D3B8B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3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E862BD-3E73-C059-B980-F38C3147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7" y="1389887"/>
            <a:ext cx="4737666" cy="266286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03A7234-BEB0-E798-D429-BC9FA4E2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21" y="1257319"/>
            <a:ext cx="4737667" cy="263435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E0A6537-4B76-7F08-9162-31846807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97" y="4097397"/>
            <a:ext cx="4776767" cy="270296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33E5095-DEA3-FD31-0078-EA96D58D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821" y="3907572"/>
            <a:ext cx="4901860" cy="27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0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483C2-FBEE-23AB-B782-D5F3DEA1A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F413CFC-36E2-B283-39AD-5A5C2155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 –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k-</a:t>
            </a:r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средних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 =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0783F-8843-A396-8CBB-35003466405F}"/>
              </a:ext>
            </a:extLst>
          </p:cNvPr>
          <p:cNvSpPr txBox="1"/>
          <p:nvPr/>
        </p:nvSpPr>
        <p:spPr>
          <a:xfrm>
            <a:off x="8582117" y="2075555"/>
            <a:ext cx="31253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информативный кластер - кластер 2 Информативные признаки: </a:t>
            </a:r>
            <a:r>
              <a:rPr lang="ru-RU" dirty="0" err="1"/>
              <a:t>IP_вместо_домена</a:t>
            </a:r>
            <a:endParaRPr lang="ru-RU" dirty="0"/>
          </a:p>
          <a:p>
            <a:r>
              <a:rPr lang="ru-RU" dirty="0" err="1"/>
              <a:t>Дефис_в_домене</a:t>
            </a:r>
            <a:endParaRPr lang="ru-RU" dirty="0"/>
          </a:p>
          <a:p>
            <a:r>
              <a:rPr lang="ru-RU" dirty="0" err="1"/>
              <a:t>Фишинговые_поддомены</a:t>
            </a:r>
            <a:endParaRPr lang="ru-RU" dirty="0"/>
          </a:p>
          <a:p>
            <a:r>
              <a:rPr lang="ru-RU" dirty="0" err="1"/>
              <a:t>Подозрительные_поддомены</a:t>
            </a:r>
            <a:endParaRPr lang="ru-RU" dirty="0"/>
          </a:p>
          <a:p>
            <a:r>
              <a:rPr lang="ru-RU" dirty="0" err="1"/>
              <a:t>Статус_SSL</a:t>
            </a:r>
            <a:endParaRPr lang="ru-RU" dirty="0"/>
          </a:p>
          <a:p>
            <a:r>
              <a:rPr lang="ru-RU" dirty="0" err="1"/>
              <a:t>Срок_регистрации</a:t>
            </a:r>
            <a:endParaRPr lang="ru-RU" dirty="0"/>
          </a:p>
          <a:p>
            <a:r>
              <a:rPr lang="ru-RU" dirty="0" err="1"/>
              <a:t>Внешние_ресурсы</a:t>
            </a:r>
            <a:endParaRPr lang="ru-RU" dirty="0"/>
          </a:p>
          <a:p>
            <a:r>
              <a:rPr lang="ru-RU" dirty="0" err="1"/>
              <a:t>Фишинговый_домен_автора</a:t>
            </a:r>
            <a:endParaRPr lang="ru-RU" dirty="0"/>
          </a:p>
          <a:p>
            <a:r>
              <a:rPr lang="ru-RU" dirty="0" err="1"/>
              <a:t>Подозрительный_домен_автора</a:t>
            </a:r>
            <a:endParaRPr lang="ru-RU" dirty="0"/>
          </a:p>
          <a:p>
            <a:r>
              <a:rPr lang="ru-RU" dirty="0" err="1"/>
              <a:t>Высокий_веб_трафик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3B5E8-0996-8F7D-0D48-C931D274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" t="33786" b="56423"/>
          <a:stretch>
            <a:fillRect/>
          </a:stretch>
        </p:blipFill>
        <p:spPr>
          <a:xfrm>
            <a:off x="1383126" y="6357024"/>
            <a:ext cx="5332720" cy="2442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544AAE-0375-7490-02E6-D229DDFF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83" t="2083" b="88128"/>
          <a:stretch>
            <a:fillRect/>
          </a:stretch>
        </p:blipFill>
        <p:spPr>
          <a:xfrm>
            <a:off x="1436914" y="6112741"/>
            <a:ext cx="5278932" cy="2442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2E3D68-3483-7681-1F3C-656DF6B44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59" y="1474870"/>
            <a:ext cx="8014658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1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45B1A-8818-F9D7-85E6-D3627AC04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5F76E30-02DA-BE2B-A1A5-429B932B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B765E0-582E-A813-E9CF-AE5CD8CC1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9" b="47226"/>
          <a:stretch>
            <a:fillRect/>
          </a:stretch>
        </p:blipFill>
        <p:spPr>
          <a:xfrm>
            <a:off x="872410" y="1390810"/>
            <a:ext cx="4877809" cy="539974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04CF14-3594-0E74-68D4-E638CC2A39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0"/>
          <a:stretch>
            <a:fillRect/>
          </a:stretch>
        </p:blipFill>
        <p:spPr>
          <a:xfrm>
            <a:off x="6441783" y="1419787"/>
            <a:ext cx="4784320" cy="5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3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AF93-ECA2-1ACE-30BF-7A882F31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6B4D2FF-BED3-DAD9-E4A3-C7884AC7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DC2D7A-A11A-4CE2-EC59-97BB78FB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45" y="2420268"/>
            <a:ext cx="10059617" cy="22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9946-7BA0-1F1D-9E10-847B43FE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27BCA61-0171-1C7A-4B9D-4BD2F92D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на основе домена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A2FCC-4B0A-9429-E2E4-7918AFDDEC1A}"/>
              </a:ext>
            </a:extLst>
          </p:cNvPr>
          <p:cNvSpPr txBox="1"/>
          <p:nvPr/>
        </p:nvSpPr>
        <p:spPr>
          <a:xfrm>
            <a:off x="551888" y="2176021"/>
            <a:ext cx="103995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/>
              <a:t>having_Sub_Domain</a:t>
            </a:r>
            <a:r>
              <a:rPr lang="ru-RU" sz="2000" b="1" dirty="0"/>
              <a:t> </a:t>
            </a:r>
            <a:r>
              <a:rPr lang="ru-RU" sz="2000" dirty="0"/>
              <a:t>— Оценивает количество поддоменов; Фишинговые сайты часто имеют чрезмерное количество поддоменов (1 – много </a:t>
            </a:r>
            <a:r>
              <a:rPr lang="en-US" sz="2000" dirty="0"/>
              <a:t>&gt;= 3</a:t>
            </a:r>
            <a:r>
              <a:rPr lang="ru-RU" sz="2000" dirty="0"/>
              <a:t> – подозрительно, </a:t>
            </a:r>
            <a:r>
              <a:rPr lang="en-US" sz="2000" dirty="0"/>
              <a:t>0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(2 ) - нейтрально, -1 – (0-1) поддомен - нормально)</a:t>
            </a:r>
          </a:p>
          <a:p>
            <a:pPr fontAlgn="base"/>
            <a:r>
              <a:rPr lang="ru-RU" sz="2000" b="1" dirty="0" err="1"/>
              <a:t>SSLfinal_State</a:t>
            </a:r>
            <a:r>
              <a:rPr lang="ru-RU" sz="2000" b="1" dirty="0"/>
              <a:t> </a:t>
            </a:r>
            <a:r>
              <a:rPr lang="ru-RU" sz="2000" dirty="0"/>
              <a:t>– Указывает, есть ли на сайте действующий SSL-сертификат (безопасное соединение) (-1 – нет – проблемы, 0 – есть с проблемами, 1 – есть – безопасно)</a:t>
            </a:r>
          </a:p>
          <a:p>
            <a:pPr fontAlgn="base"/>
            <a:r>
              <a:rPr lang="ru-RU" sz="2000" b="1" dirty="0" err="1"/>
              <a:t>Domain_registeration_length</a:t>
            </a:r>
            <a:r>
              <a:rPr lang="ru-RU" sz="2000" b="1" dirty="0"/>
              <a:t> </a:t>
            </a:r>
            <a:r>
              <a:rPr lang="ru-RU" sz="2000" dirty="0"/>
              <a:t>— Измеряет продолжительность регистрации домена; Фишинговые сайты часто имеют короткий срок жизни (-1 – </a:t>
            </a:r>
            <a:r>
              <a:rPr lang="en-US" sz="2000" dirty="0"/>
              <a:t>&lt;= 1 </a:t>
            </a:r>
            <a:r>
              <a:rPr lang="ru-RU" sz="2000" dirty="0"/>
              <a:t>года - подозрительно, 1 - </a:t>
            </a:r>
            <a:r>
              <a:rPr lang="en-US" sz="2000" dirty="0"/>
              <a:t>&gt; </a:t>
            </a:r>
            <a:r>
              <a:rPr lang="ru-RU" sz="2000" dirty="0"/>
              <a:t>года - нормально)</a:t>
            </a:r>
          </a:p>
          <a:p>
            <a:pPr fontAlgn="base"/>
            <a:r>
              <a:rPr lang="ru-RU" sz="2000" b="1" dirty="0" err="1"/>
              <a:t>age_of_domain</a:t>
            </a:r>
            <a:r>
              <a:rPr lang="ru-RU" sz="2000" b="1" dirty="0"/>
              <a:t> </a:t>
            </a:r>
            <a:r>
              <a:rPr lang="ru-RU" sz="2000" dirty="0"/>
              <a:t>— Возраст домена в днях; Старые домены обычно заслуживают большего доверия (-1 </a:t>
            </a:r>
            <a:r>
              <a:rPr lang="en-US" sz="2000" dirty="0"/>
              <a:t>&lt;=</a:t>
            </a:r>
            <a:r>
              <a:rPr lang="ru-RU" sz="2000" dirty="0"/>
              <a:t> 6 </a:t>
            </a:r>
            <a:r>
              <a:rPr lang="ru-RU" sz="2000" dirty="0" err="1"/>
              <a:t>мес</a:t>
            </a:r>
            <a:r>
              <a:rPr lang="ru-RU" sz="2000" dirty="0"/>
              <a:t> – подозрительно, 1 – </a:t>
            </a:r>
            <a:r>
              <a:rPr lang="en-US" sz="2000" dirty="0"/>
              <a:t>&gt; 6</a:t>
            </a:r>
            <a:r>
              <a:rPr lang="ru-RU" sz="2000" dirty="0"/>
              <a:t> </a:t>
            </a:r>
            <a:r>
              <a:rPr lang="ru-RU" sz="2000" dirty="0" err="1"/>
              <a:t>мес</a:t>
            </a:r>
            <a:r>
              <a:rPr lang="ru-RU" sz="2000" dirty="0"/>
              <a:t> - нормально</a:t>
            </a:r>
          </a:p>
          <a:p>
            <a:pPr fontAlgn="base"/>
            <a:r>
              <a:rPr lang="ru-RU" sz="2000" b="1" dirty="0" err="1"/>
              <a:t>DNSRecord</a:t>
            </a:r>
            <a:r>
              <a:rPr lang="ru-RU" sz="2000" dirty="0"/>
              <a:t> — Проверяет, есть ли у домена действующие DNS-записи; В фишинговых доменах они могут отсутствовать (-1 – нет - подозрительно, 1 – есть - нормально)</a:t>
            </a:r>
          </a:p>
        </p:txBody>
      </p:sp>
    </p:spTree>
    <p:extLst>
      <p:ext uri="{BB962C8B-B14F-4D97-AF65-F5344CB8AC3E}">
        <p14:creationId xmlns:p14="http://schemas.microsoft.com/office/powerpoint/2010/main" val="694155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CCAC-5DE5-14FA-6839-749E640F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4ABE991-9E1C-3821-49D6-2B387BBD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822D66-01F8-355E-53C7-AF70D624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1" y="1604849"/>
            <a:ext cx="5829426" cy="42653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442DE2-6E0A-D423-72D3-6A628BE3C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389" y="1604849"/>
            <a:ext cx="5885971" cy="464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71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CAC31-0884-2A9A-93F5-6E9228C9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9EE007-1827-A86F-9A2E-80A4A4B2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12E637-FCB0-8C9C-924B-9234059A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06" y="1372054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12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040E9-A00D-2613-47C4-ECFC2D7B3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AE89B8F-690D-5A24-2720-6F091741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2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1420B6-2DD9-D61D-C04B-6F5F54FE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63261"/>
            <a:ext cx="7449760" cy="55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35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8669-9CD8-8EAB-43D4-D88D0B7B2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00B0F1C-6EAE-0D79-9E46-E538DB05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3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02F93A-B68A-9437-4AA7-A1EC4D8292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47563"/>
          <a:stretch>
            <a:fillRect/>
          </a:stretch>
        </p:blipFill>
        <p:spPr>
          <a:xfrm>
            <a:off x="1015610" y="1252496"/>
            <a:ext cx="4798409" cy="52991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501084-4E0C-2574-8396-9F27E122E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37"/>
          <a:stretch>
            <a:fillRect/>
          </a:stretch>
        </p:blipFill>
        <p:spPr>
          <a:xfrm>
            <a:off x="6791637" y="1436808"/>
            <a:ext cx="4798409" cy="53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860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18257-16FB-A6F4-A99B-4BE9EACF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AF5F7BB-5213-B4A1-36D5-83B68BAF3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3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918FCB-E46E-B262-26D0-412CDD038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1890498"/>
            <a:ext cx="11202963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44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1FC05-3626-9191-C9CE-C409F1229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4B7A892-6980-3F25-5F2D-8BA3AA67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3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6D7FDA-22D4-6FB7-15A2-DC9B216C1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9" y="1667927"/>
            <a:ext cx="5317352" cy="41989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1C4A0D-3300-632A-F69B-12857054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602" y="1667927"/>
            <a:ext cx="5478716" cy="43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4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5B388-FD51-A397-D03D-ABA7F6C95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2886D07-3123-1334-6F90-7B6668E6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3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CCBDBC-2795-FA37-A2FA-E23AAF03E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85" y="1247285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5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E134-4A6D-D74E-20FC-E911986B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E8FE054-B858-10EA-BDFA-094AE1EA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3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2C30D-7CD5-5E12-EEA4-82410F8E9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67" y="1342633"/>
            <a:ext cx="7061066" cy="53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80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BAEBB-7D45-20B3-2049-661743911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44CB383-7445-4803-A849-E3D452C9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172A1D-AB64-6FDB-CFC5-A32EA72BDA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 b="47451"/>
          <a:stretch>
            <a:fillRect/>
          </a:stretch>
        </p:blipFill>
        <p:spPr>
          <a:xfrm>
            <a:off x="848225" y="1355510"/>
            <a:ext cx="4868695" cy="538966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948DFA-D6A7-0923-95EA-D2B750C2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6"/>
          <a:stretch>
            <a:fillRect/>
          </a:stretch>
        </p:blipFill>
        <p:spPr>
          <a:xfrm>
            <a:off x="6654373" y="1355510"/>
            <a:ext cx="4748733" cy="54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45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802A9-AE31-5640-0CA4-57666C577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870697-C07E-42D2-5244-4F8C32F7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34DCF9-C59B-3905-CC31-C7E31447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642813"/>
            <a:ext cx="1088859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7D40-088A-9BC3-B793-63EDAF9F4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0137B2E-33F0-069D-EDF7-C862598E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на основе веб-страниц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7872F-661B-61FF-C605-2F3D96047703}"/>
              </a:ext>
            </a:extLst>
          </p:cNvPr>
          <p:cNvSpPr txBox="1"/>
          <p:nvPr/>
        </p:nvSpPr>
        <p:spPr>
          <a:xfrm>
            <a:off x="235131" y="1493633"/>
            <a:ext cx="1166571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1600" b="1" dirty="0" err="1"/>
              <a:t>Favicon</a:t>
            </a:r>
            <a:r>
              <a:rPr lang="ru-RU" sz="1600" dirty="0"/>
              <a:t> — Проверяет, загружена ли иконка сайта (</a:t>
            </a:r>
            <a:r>
              <a:rPr lang="ru-RU" sz="1600" dirty="0" err="1"/>
              <a:t>favicon</a:t>
            </a:r>
            <a:r>
              <a:rPr lang="ru-RU" sz="1600" dirty="0"/>
              <a:t>) с домена, отличного от показанного в адресной строке (1 – да – подозрительно, -1 – нет, нормально)</a:t>
            </a:r>
          </a:p>
          <a:p>
            <a:pPr fontAlgn="base"/>
            <a:r>
              <a:rPr lang="ru-RU" sz="1600" b="1" dirty="0" err="1"/>
              <a:t>port</a:t>
            </a:r>
            <a:r>
              <a:rPr lang="ru-RU" sz="1600" dirty="0"/>
              <a:t> – Определяет, не использует ли сайт подозрительные или нестандартные порты (1 – использует – подозрительно, -1 нет - нормально)</a:t>
            </a:r>
          </a:p>
          <a:p>
            <a:pPr fontAlgn="base"/>
            <a:r>
              <a:rPr lang="ru-RU" sz="1600" b="1" dirty="0" err="1"/>
              <a:t>HTTPS_token</a:t>
            </a:r>
            <a:r>
              <a:rPr lang="ru-RU" sz="1600" b="1" dirty="0"/>
              <a:t> </a:t>
            </a:r>
            <a:r>
              <a:rPr lang="ru-RU" sz="1600" dirty="0"/>
              <a:t>– Проверяет, включен ли «HTTPS» в домен вместо </a:t>
            </a:r>
            <a:r>
              <a:rPr lang="en-US" sz="1600" dirty="0"/>
              <a:t>URL </a:t>
            </a:r>
            <a:r>
              <a:rPr lang="ru-RU" sz="1600" dirty="0"/>
              <a:t>(1 –есть – подозрительно, -1 – нет – нормально)</a:t>
            </a:r>
          </a:p>
          <a:p>
            <a:pPr fontAlgn="base"/>
            <a:r>
              <a:rPr lang="ru-RU" sz="1600" b="1" dirty="0" err="1"/>
              <a:t>Request_URL</a:t>
            </a:r>
            <a:r>
              <a:rPr lang="ru-RU" sz="1600" b="1" dirty="0"/>
              <a:t> </a:t>
            </a:r>
            <a:r>
              <a:rPr lang="ru-RU" sz="1600" dirty="0"/>
              <a:t>– Измеряет процент внешних ресурсов, загруженных из разных доменов (1 -  </a:t>
            </a:r>
            <a:r>
              <a:rPr lang="en-US" sz="1600" dirty="0"/>
              <a:t>&gt; 80% </a:t>
            </a:r>
            <a:r>
              <a:rPr lang="ru-RU" sz="1600" dirty="0"/>
              <a:t>- много – подозрительно, 0 – (80%-40%) – средне, -1 - </a:t>
            </a:r>
            <a:r>
              <a:rPr lang="en-US" sz="1600" dirty="0"/>
              <a:t>&lt; 40% - </a:t>
            </a:r>
            <a:r>
              <a:rPr lang="ru-RU" sz="1600" dirty="0"/>
              <a:t>нормально)</a:t>
            </a:r>
          </a:p>
          <a:p>
            <a:pPr fontAlgn="base"/>
            <a:r>
              <a:rPr lang="ru-RU" sz="1600" b="1" dirty="0" err="1"/>
              <a:t>URL_of_Anchor</a:t>
            </a:r>
            <a:r>
              <a:rPr lang="ru-RU" sz="1600" b="1" dirty="0"/>
              <a:t> </a:t>
            </a:r>
            <a:r>
              <a:rPr lang="ru-RU" sz="1600" dirty="0"/>
              <a:t>— Исследует ссылки в тегах автора &lt;a&gt; на несоответствия или подозрительные домены (1 </a:t>
            </a:r>
            <a:r>
              <a:rPr lang="en-US" sz="1600" dirty="0"/>
              <a:t>–</a:t>
            </a:r>
            <a:r>
              <a:rPr lang="ru-RU" sz="1600" dirty="0"/>
              <a:t> в основном внутренние ссылки -нормально, 0 – смесь внутренних и внешних ссылок– нейтрально - подозрительно, -1 </a:t>
            </a:r>
            <a:r>
              <a:rPr lang="en-US" sz="1600" dirty="0"/>
              <a:t>– </a:t>
            </a:r>
            <a:r>
              <a:rPr lang="ru-RU" sz="1600" dirty="0"/>
              <a:t>в основном внешние ссылки - подозрительно</a:t>
            </a:r>
            <a:r>
              <a:rPr lang="en-US" sz="1600" dirty="0"/>
              <a:t>)</a:t>
            </a:r>
            <a:endParaRPr lang="ru-RU" sz="1600" dirty="0"/>
          </a:p>
          <a:p>
            <a:pPr fontAlgn="base"/>
            <a:r>
              <a:rPr lang="ru-RU" sz="1600" b="1" dirty="0" err="1"/>
              <a:t>Links_in_tags</a:t>
            </a:r>
            <a:r>
              <a:rPr lang="ru-RU" sz="1600" b="1" dirty="0"/>
              <a:t> </a:t>
            </a:r>
            <a:r>
              <a:rPr lang="ru-RU" sz="1600" dirty="0"/>
              <a:t>– Анализирует теги &lt;</a:t>
            </a:r>
            <a:r>
              <a:rPr lang="ru-RU" sz="1600" dirty="0" err="1"/>
              <a:t>Meta</a:t>
            </a:r>
            <a:r>
              <a:rPr lang="ru-RU" sz="1600" dirty="0"/>
              <a:t>&gt;, &lt;</a:t>
            </a:r>
            <a:r>
              <a:rPr lang="ru-RU" sz="1600" dirty="0" err="1"/>
              <a:t>Script</a:t>
            </a:r>
            <a:r>
              <a:rPr lang="ru-RU" sz="1600" dirty="0"/>
              <a:t>&gt; и &lt;Link&gt; на наличие подозрительных внешних ссылок</a:t>
            </a:r>
            <a:r>
              <a:rPr lang="en-US" sz="1600" dirty="0"/>
              <a:t> (1 – &gt; </a:t>
            </a:r>
            <a:r>
              <a:rPr lang="ru-RU" sz="1600" dirty="0"/>
              <a:t>17% подозрительных ссылок </a:t>
            </a:r>
            <a:r>
              <a:rPr lang="en-US" sz="1600" dirty="0"/>
              <a:t> - </a:t>
            </a:r>
            <a:r>
              <a:rPr lang="ru-RU" sz="1600" dirty="0"/>
              <a:t>нормально, </a:t>
            </a:r>
            <a:r>
              <a:rPr lang="en-US" sz="1600" dirty="0"/>
              <a:t> 0 – (17% - 81%)</a:t>
            </a:r>
            <a:r>
              <a:rPr lang="ru-RU" sz="1600" dirty="0"/>
              <a:t> смесь нормальных и подозрительных</a:t>
            </a:r>
            <a:r>
              <a:rPr lang="en-US" sz="1600" dirty="0"/>
              <a:t> – </a:t>
            </a:r>
            <a:r>
              <a:rPr lang="ru-RU" sz="1600" dirty="0"/>
              <a:t>нейтрально, -1 –  много подозрительных ссылок </a:t>
            </a:r>
            <a:r>
              <a:rPr lang="en-US" sz="1600" dirty="0"/>
              <a:t>&gt; 81</a:t>
            </a:r>
            <a:r>
              <a:rPr lang="ru-RU" sz="1600" dirty="0"/>
              <a:t>% - подозрительно)</a:t>
            </a:r>
          </a:p>
          <a:p>
            <a:pPr fontAlgn="base"/>
            <a:r>
              <a:rPr lang="ru-RU" sz="1600" b="1" dirty="0"/>
              <a:t>SFH </a:t>
            </a:r>
            <a:r>
              <a:rPr lang="ru-RU" sz="1600" dirty="0"/>
              <a:t>(Обработчик форм сервера) — определяет, обрабатываются ли действия формы подозрительно (-1 – пустой – подозрительно, 0 – перенаправляет на другой домен – нейтрально, 1 – конкретный  - нормально)</a:t>
            </a:r>
          </a:p>
          <a:p>
            <a:pPr fontAlgn="base"/>
            <a:r>
              <a:rPr lang="ru-RU" sz="1600" b="1" dirty="0" err="1"/>
              <a:t>Submitting_to_email</a:t>
            </a:r>
            <a:r>
              <a:rPr lang="ru-RU" sz="1600" b="1" dirty="0"/>
              <a:t> </a:t>
            </a:r>
            <a:r>
              <a:rPr lang="ru-RU" sz="1600" dirty="0"/>
              <a:t>– Проверяет, отправляют ли формы данные непосредственно на электронную почту, а не на веб-сервер (1 – отправляет – подозрительно, -1 – нет - нормально)</a:t>
            </a:r>
          </a:p>
          <a:p>
            <a:pPr fontAlgn="base"/>
            <a:r>
              <a:rPr lang="ru-RU" sz="1600" b="1" dirty="0" err="1"/>
              <a:t>Abnormal_URL</a:t>
            </a:r>
            <a:r>
              <a:rPr lang="ru-RU" sz="1600" b="1" dirty="0"/>
              <a:t> </a:t>
            </a:r>
            <a:r>
              <a:rPr lang="ru-RU" sz="1600" dirty="0"/>
              <a:t>– Определяет, не соответствует ли структура URL-адресов веб-сайта распространенным шаблонам. (1 – не соответствует – подозрительно, -1 – соответствует - нормально)</a:t>
            </a:r>
          </a:p>
          <a:p>
            <a:pPr fontAlgn="base"/>
            <a:r>
              <a:rPr lang="ru-RU" sz="1600" b="1" dirty="0" err="1"/>
              <a:t>Redirect</a:t>
            </a:r>
            <a:r>
              <a:rPr lang="ru-RU" sz="1600" b="1" dirty="0"/>
              <a:t> </a:t>
            </a:r>
            <a:r>
              <a:rPr lang="ru-RU" sz="1600" dirty="0"/>
              <a:t>— Подсчитывает количество </a:t>
            </a:r>
            <a:r>
              <a:rPr lang="ru-RU" sz="1600" dirty="0" err="1"/>
              <a:t>перенаправлений</a:t>
            </a:r>
            <a:r>
              <a:rPr lang="ru-RU" sz="1600" dirty="0"/>
              <a:t>; Фишинговые сайты могут иметь чрезмерное количество </a:t>
            </a:r>
            <a:r>
              <a:rPr lang="ru-RU" sz="1600" dirty="0" err="1"/>
              <a:t>перенаправлений</a:t>
            </a:r>
            <a:r>
              <a:rPr lang="ru-RU" sz="1600" dirty="0"/>
              <a:t> (0 – (0-1) – нормально, 1 - </a:t>
            </a:r>
            <a:r>
              <a:rPr lang="en-US" sz="1600" dirty="0"/>
              <a:t>&gt;= 2  - </a:t>
            </a:r>
            <a:r>
              <a:rPr lang="ru-RU" sz="1600" dirty="0"/>
              <a:t>подозрительно)</a:t>
            </a:r>
          </a:p>
        </p:txBody>
      </p:sp>
    </p:spTree>
    <p:extLst>
      <p:ext uri="{BB962C8B-B14F-4D97-AF65-F5344CB8AC3E}">
        <p14:creationId xmlns:p14="http://schemas.microsoft.com/office/powerpoint/2010/main" val="21826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8B69-02DA-662B-179F-4079CAEB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20D3B34-8CA0-3B22-4B8E-C3FEEB82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117419-08E5-BD89-F81E-84613604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447524"/>
            <a:ext cx="5927464" cy="4589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A0CBE-EBF0-47BB-B685-87BA03E2B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87" y="1579938"/>
            <a:ext cx="5547873" cy="42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83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F10B4-D27C-405B-4AAB-8BE1A2B2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5DAE38F-4FBC-44B8-D443-E8BAE8AF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CE14C2-8231-D41D-1175-FCF6230D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789" y="1266543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7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D028-C599-6DF1-26AF-6D9C9565B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35A4765-31EB-09B8-E16A-0A24D985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4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9601BF-8897-93D3-56F7-A051FEBC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5" y="1296227"/>
            <a:ext cx="7022703" cy="53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00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E321A-0D61-95E4-B6C5-48C1F0A71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87DC7BC-B2CD-C625-12FE-80B2382A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3E24A0-A382-C71E-0FDC-D75961B53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 b="47306"/>
          <a:stretch>
            <a:fillRect/>
          </a:stretch>
        </p:blipFill>
        <p:spPr>
          <a:xfrm>
            <a:off x="426733" y="1350695"/>
            <a:ext cx="4936721" cy="54155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72F2DD-3826-6AE5-A262-FAB6BF2CD5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13"/>
          <a:stretch>
            <a:fillRect/>
          </a:stretch>
        </p:blipFill>
        <p:spPr>
          <a:xfrm>
            <a:off x="6201015" y="1400194"/>
            <a:ext cx="4663937" cy="52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3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0C6BE-8609-A070-3CFB-7D820695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6F10278-A782-29EE-CE12-F8444854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74D5F3-4F53-6AB0-98DC-D40ACE1C4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8" b="47534"/>
          <a:stretch>
            <a:fillRect/>
          </a:stretch>
        </p:blipFill>
        <p:spPr>
          <a:xfrm>
            <a:off x="663387" y="1459965"/>
            <a:ext cx="4715437" cy="518253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27CDACE-8880-0CE2-D8C8-9DB3443ED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0"/>
          <a:stretch>
            <a:fillRect/>
          </a:stretch>
        </p:blipFill>
        <p:spPr>
          <a:xfrm>
            <a:off x="6340065" y="1398493"/>
            <a:ext cx="4715436" cy="53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34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8635F-1883-DD68-9B9B-0A98A2D4C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A17067D-AC57-6643-45BC-4C209715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4DE183-A3D6-68CE-056E-C7C6502B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 b="47306"/>
          <a:stretch>
            <a:fillRect/>
          </a:stretch>
        </p:blipFill>
        <p:spPr>
          <a:xfrm>
            <a:off x="983950" y="1326498"/>
            <a:ext cx="4726812" cy="518528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CAF628-5D13-F247-913D-BDBDAFA4F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1"/>
          <a:stretch>
            <a:fillRect/>
          </a:stretch>
        </p:blipFill>
        <p:spPr>
          <a:xfrm>
            <a:off x="6096000" y="1313969"/>
            <a:ext cx="4726813" cy="53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47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2A1F-2226-35AF-77BD-77510D05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5249E11-2BEB-DD6E-DC8E-9003D0B2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FA111E-AB71-4C68-D803-E4415F4BBB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3" b="47002"/>
          <a:stretch>
            <a:fillRect/>
          </a:stretch>
        </p:blipFill>
        <p:spPr>
          <a:xfrm>
            <a:off x="370671" y="2028584"/>
            <a:ext cx="5761237" cy="37808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D594ED-9B1D-A2B7-2334-122354B6A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1"/>
          <a:stretch>
            <a:fillRect/>
          </a:stretch>
        </p:blipFill>
        <p:spPr>
          <a:xfrm>
            <a:off x="6278364" y="1899877"/>
            <a:ext cx="5542965" cy="38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3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6578-D130-8CD0-77CF-1F74AA47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ABF436-3787-32C7-BB77-D7E3F7F6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ACAE1C-7BC9-A04D-71D4-636F455F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9" y="1759248"/>
            <a:ext cx="9553498" cy="36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08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052E5-A82A-A91E-2276-A63E4C944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5B46C0B-3D75-E745-0D7C-9D832937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688A8F-BF5B-6F00-175C-4BEA8B03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1" y="1636699"/>
            <a:ext cx="6036128" cy="46735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A93BB46-A2CF-8E15-7EBC-AFC5DDF3A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2" y="1709536"/>
            <a:ext cx="5419625" cy="42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17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6B8A-7F20-A1E1-4A49-E4A0868D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98E198-0DE4-BF56-DF74-AD0D41FFD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487523-BF60-DF28-520E-5D0FF8F9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54" y="1299119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8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11FD-7EE9-B414-6C7B-43E76754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84A8A0-07D6-35F8-A88A-65A3B9F4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Функции, основанные на поведении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472E1-CAB9-5262-C72F-955C642ED6C1}"/>
              </a:ext>
            </a:extLst>
          </p:cNvPr>
          <p:cNvSpPr txBox="1"/>
          <p:nvPr/>
        </p:nvSpPr>
        <p:spPr>
          <a:xfrm>
            <a:off x="551888" y="2176021"/>
            <a:ext cx="1039958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ru-RU" sz="2000" b="1" dirty="0" err="1"/>
              <a:t>on_mouseover</a:t>
            </a:r>
            <a:r>
              <a:rPr lang="ru-RU" sz="2000" b="1" dirty="0"/>
              <a:t> </a:t>
            </a:r>
            <a:r>
              <a:rPr lang="ru-RU" sz="2000" dirty="0"/>
              <a:t>– Проверяет, меняет ли контент сайт при наведении курсора (используется в обманных методах)</a:t>
            </a:r>
            <a:r>
              <a:rPr lang="en-US" sz="2000" dirty="0"/>
              <a:t> (1 – </a:t>
            </a:r>
            <a:r>
              <a:rPr lang="ru-RU" sz="2000" dirty="0"/>
              <a:t>меняет – подозрительно, -1 – нет - нормально</a:t>
            </a:r>
            <a:r>
              <a:rPr lang="en-US" sz="2000" dirty="0"/>
              <a:t>)</a:t>
            </a:r>
            <a:endParaRPr lang="ru-RU" sz="2000" dirty="0"/>
          </a:p>
          <a:p>
            <a:pPr fontAlgn="base"/>
            <a:r>
              <a:rPr lang="ru-RU" sz="2000" b="1" dirty="0" err="1"/>
              <a:t>RightClick</a:t>
            </a:r>
            <a:r>
              <a:rPr lang="ru-RU" sz="2000" dirty="0"/>
              <a:t> – Определяет, отключена ли функция щелчка правой кнопкой мыши (фишинговые сайты могут отключить ее) (1 – </a:t>
            </a:r>
            <a:r>
              <a:rPr lang="ru-RU" sz="2000" dirty="0" err="1"/>
              <a:t>откл</a:t>
            </a:r>
            <a:r>
              <a:rPr lang="ru-RU" sz="2000" dirty="0"/>
              <a:t> – подозрительно, -1 –</a:t>
            </a:r>
            <a:r>
              <a:rPr lang="ru-RU" sz="2000" dirty="0" err="1"/>
              <a:t>вкл</a:t>
            </a:r>
            <a:r>
              <a:rPr lang="ru-RU" sz="2000" dirty="0"/>
              <a:t> - нормально)</a:t>
            </a:r>
          </a:p>
          <a:p>
            <a:pPr fontAlgn="base"/>
            <a:r>
              <a:rPr lang="ru-RU" sz="2000" b="1" dirty="0" err="1"/>
              <a:t>popUpWindow</a:t>
            </a:r>
            <a:r>
              <a:rPr lang="ru-RU" sz="2000" dirty="0"/>
              <a:t> – Определяет наличие всплывающих окон, которые могут быть использованы для обмана пользователей (1 - есть – подозрительно, -1 – нет - нормально)</a:t>
            </a:r>
          </a:p>
          <a:p>
            <a:pPr fontAlgn="base"/>
            <a:r>
              <a:rPr lang="ru-RU" sz="2000" b="1" dirty="0" err="1"/>
              <a:t>Iframe</a:t>
            </a:r>
            <a:r>
              <a:rPr lang="ru-RU" sz="2000" dirty="0"/>
              <a:t> — Проверяет, не используются ли на сайте невидимые </a:t>
            </a:r>
            <a:r>
              <a:rPr lang="en-US" sz="2000" dirty="0"/>
              <a:t>&lt;</a:t>
            </a:r>
            <a:r>
              <a:rPr lang="en-US" sz="2000" dirty="0" err="1"/>
              <a:t>iframe</a:t>
            </a:r>
            <a:r>
              <a:rPr lang="en-US" sz="2000" dirty="0"/>
              <a:t>&gt; </a:t>
            </a:r>
            <a:r>
              <a:rPr lang="ru-RU" sz="2000" dirty="0"/>
              <a:t> теги, часто используемые в фишинговых атаках (1 – использует – подозрительно, -1 – нет - нормально)</a:t>
            </a:r>
          </a:p>
        </p:txBody>
      </p:sp>
    </p:spTree>
    <p:extLst>
      <p:ext uri="{BB962C8B-B14F-4D97-AF65-F5344CB8AC3E}">
        <p14:creationId xmlns:p14="http://schemas.microsoft.com/office/powerpoint/2010/main" val="3739816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85C1-0AE1-F280-232F-6A1DF38FA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7CD1C0F-1808-DA86-6B5D-7F8C09AB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D6DB1F-A315-94C7-9CA3-E5A50FD0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64" y="1312332"/>
            <a:ext cx="7323778" cy="55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146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89D7A-BE1E-8A70-A8AB-81B5D6A2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D3ADDB1-600C-AE54-31D4-2AEEE1AD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6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E0B742-E7E7-12C4-EC27-B72C2DD80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309" y="1222544"/>
            <a:ext cx="7245586" cy="56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9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2990D-2AF9-5855-D676-49C43400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EA81D3E-FDBB-6479-15F5-DEDA9922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6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463BD3-33CB-2939-AC78-A383D433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3"/>
          <a:stretch>
            <a:fillRect/>
          </a:stretch>
        </p:blipFill>
        <p:spPr>
          <a:xfrm>
            <a:off x="1532467" y="1655754"/>
            <a:ext cx="965126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24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5104-05AF-E54E-3262-B52CC74E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0126A57-BEFD-B21B-726C-779A3ADE8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7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345214-7609-6868-5AE1-C24B6519D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952" y="1330036"/>
            <a:ext cx="6733308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819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6ACE-431C-3031-CDEF-F4C90D7B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44CC090-3EB4-F9FE-F70C-CD909CE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7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8F8E36-2493-6197-AB98-24570E0B18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9"/>
          <a:stretch>
            <a:fillRect/>
          </a:stretch>
        </p:blipFill>
        <p:spPr>
          <a:xfrm>
            <a:off x="1363133" y="1405482"/>
            <a:ext cx="994444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7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93656-C6B3-83DA-C6BD-FEB79126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C66B2B-8006-9ACB-567A-F89474A9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8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C0F744-B7B4-C5FB-12DE-E1E76C2F0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91" y="1373404"/>
            <a:ext cx="7051623" cy="54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7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BE73F-E320-81A6-B451-4D97B308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B5A874A-9F11-E4DF-836E-B0B9B0BA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8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D7A073-1E45-5524-AB81-87487E17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8"/>
          <a:stretch>
            <a:fillRect/>
          </a:stretch>
        </p:blipFill>
        <p:spPr>
          <a:xfrm>
            <a:off x="1515533" y="1404233"/>
            <a:ext cx="964438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620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AADD-E080-C9D4-9007-C334F014D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F53DA90-1321-3C78-DC50-FB904208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9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75032D-8909-65A7-23F7-1A3E59A6D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6" y="1371601"/>
            <a:ext cx="6670622" cy="51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09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D0A62-F7DE-B120-1FC1-F8B6FCFBD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1C5DDC-8915-261E-A507-6DBB7497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9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6C9797-63C4-D8E8-7D62-6877AFD2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87"/>
          <a:stretch>
            <a:fillRect/>
          </a:stretch>
        </p:blipFill>
        <p:spPr>
          <a:xfrm>
            <a:off x="2082800" y="1387737"/>
            <a:ext cx="8915800" cy="51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628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2A2A-C88F-9E91-EF74-BD1E51848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DDC1877-AEA0-AA82-E517-DF80752A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0314DA-A800-C3F9-D659-C9D7B681C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47" y="1299910"/>
            <a:ext cx="4875486" cy="26762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58C35A4-2473-3B8B-66D4-CB45BBEB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857" y="1299910"/>
            <a:ext cx="4797356" cy="260725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14A29D7-A3AC-A97A-DB8C-E9A2B89D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70" y="3976111"/>
            <a:ext cx="4955239" cy="274066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F49C185-534A-DDBA-57EF-F156B8A8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956" y="4001461"/>
            <a:ext cx="4797356" cy="27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0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EDE8-C364-5013-ED5D-96CA7E84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42AE709-25BC-0E50-2259-8ABC66BF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4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Трафик и функции поисковых систем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3F392-A58F-7433-0A45-B2100CC5B5F4}"/>
              </a:ext>
            </a:extLst>
          </p:cNvPr>
          <p:cNvSpPr txBox="1"/>
          <p:nvPr/>
        </p:nvSpPr>
        <p:spPr>
          <a:xfrm>
            <a:off x="551887" y="1714979"/>
            <a:ext cx="103995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2000" b="1" dirty="0" err="1"/>
              <a:t>web_traffic</a:t>
            </a:r>
            <a:r>
              <a:rPr lang="en-US" sz="2000" b="1" dirty="0"/>
              <a:t> </a:t>
            </a:r>
            <a:r>
              <a:rPr lang="en-US" sz="2000" dirty="0"/>
              <a:t>— </a:t>
            </a:r>
            <a:r>
              <a:rPr lang="ru-RU" sz="2000" dirty="0"/>
              <a:t>Оценивает посещаемость сайта. У фишинговых сайтов обычно очень низкий трафик (-1 – низкий – подозрительно, 0 – средний –нейтрально, 1 – высокий - нормально)</a:t>
            </a:r>
          </a:p>
          <a:p>
            <a:pPr fontAlgn="base"/>
            <a:r>
              <a:rPr lang="en-US" sz="2000" b="1" dirty="0" err="1"/>
              <a:t>Page_Rank</a:t>
            </a:r>
            <a:r>
              <a:rPr lang="en-US" sz="2000" b="1" dirty="0"/>
              <a:t> </a:t>
            </a:r>
            <a:r>
              <a:rPr lang="en-US" sz="2000" dirty="0"/>
              <a:t>— </a:t>
            </a:r>
            <a:r>
              <a:rPr lang="ru-RU" sz="2000" dirty="0"/>
              <a:t>Смотрит оценку </a:t>
            </a:r>
            <a:r>
              <a:rPr lang="en-US" sz="2000" dirty="0"/>
              <a:t>Google PageRank; </a:t>
            </a:r>
            <a:r>
              <a:rPr lang="ru-RU" sz="2000" dirty="0"/>
              <a:t>фишинговые сайты обычно имеют низкий </a:t>
            </a:r>
            <a:r>
              <a:rPr lang="en-US" sz="2000" dirty="0"/>
              <a:t>PageRank</a:t>
            </a:r>
            <a:r>
              <a:rPr lang="ru-RU" sz="2000" dirty="0"/>
              <a:t> (-1 – </a:t>
            </a:r>
            <a:r>
              <a:rPr lang="en-US" sz="2000" dirty="0"/>
              <a:t>&lt;= 1</a:t>
            </a:r>
            <a:r>
              <a:rPr lang="ru-RU" sz="2000" dirty="0"/>
              <a:t>- подозрительно</a:t>
            </a:r>
            <a:r>
              <a:rPr lang="en-US" sz="2000" dirty="0"/>
              <a:t>, </a:t>
            </a:r>
            <a:r>
              <a:rPr lang="ru-RU" sz="2000" dirty="0"/>
              <a:t>1 - </a:t>
            </a:r>
            <a:r>
              <a:rPr lang="en-US" sz="2000" dirty="0"/>
              <a:t>&gt;1 </a:t>
            </a:r>
            <a:r>
              <a:rPr lang="ru-RU" sz="2000" dirty="0"/>
              <a:t>- нормально)</a:t>
            </a:r>
            <a:endParaRPr lang="en-US" sz="2000" dirty="0"/>
          </a:p>
          <a:p>
            <a:pPr fontAlgn="base"/>
            <a:r>
              <a:rPr lang="en-US" sz="2000" b="1" dirty="0" err="1"/>
              <a:t>Google_Index</a:t>
            </a:r>
            <a:r>
              <a:rPr lang="en-US" sz="2000" b="1" dirty="0"/>
              <a:t> </a:t>
            </a:r>
            <a:r>
              <a:rPr lang="en-US" sz="2000" dirty="0"/>
              <a:t>— </a:t>
            </a:r>
            <a:r>
              <a:rPr lang="ru-RU" sz="2000" dirty="0"/>
              <a:t>Проверяет, проиндексирован ли сайт </a:t>
            </a:r>
            <a:r>
              <a:rPr lang="en-US" sz="2000" dirty="0"/>
              <a:t>Google (</a:t>
            </a:r>
            <a:r>
              <a:rPr lang="ru-RU" sz="2000" dirty="0"/>
              <a:t>фишинговые сайты могут не индексироваться) (1 – есть – нормально, -1 - подозрительно)</a:t>
            </a:r>
          </a:p>
          <a:p>
            <a:pPr fontAlgn="base"/>
            <a:r>
              <a:rPr lang="en-US" sz="2000" b="1" dirty="0" err="1"/>
              <a:t>Links_pointing_to_page</a:t>
            </a:r>
            <a:r>
              <a:rPr lang="en-US" sz="2000" b="1" dirty="0"/>
              <a:t> </a:t>
            </a:r>
            <a:r>
              <a:rPr lang="en-US" sz="2000" dirty="0"/>
              <a:t>– </a:t>
            </a:r>
            <a:r>
              <a:rPr lang="ru-RU" sz="2000" dirty="0"/>
              <a:t>Подсчитывает количество обратных ссылок, указывающих на сайт. У фишинговых сайтов мало обратных ссылок </a:t>
            </a:r>
          </a:p>
          <a:p>
            <a:pPr fontAlgn="base"/>
            <a:r>
              <a:rPr lang="ru-RU" sz="2000" dirty="0"/>
              <a:t>(</a:t>
            </a:r>
            <a:r>
              <a:rPr lang="en-US" sz="2000" dirty="0"/>
              <a:t>-</a:t>
            </a:r>
            <a:r>
              <a:rPr lang="ru-RU" sz="2000" dirty="0"/>
              <a:t>1 - </a:t>
            </a:r>
            <a:r>
              <a:rPr lang="en-US" sz="2000" dirty="0"/>
              <a:t>&lt; 2</a:t>
            </a:r>
            <a:r>
              <a:rPr lang="ru-RU" sz="2000" dirty="0"/>
              <a:t>- подозрительно, 0 – (2-5) – нейтрально,</a:t>
            </a:r>
            <a:r>
              <a:rPr lang="en-US" sz="2000" dirty="0"/>
              <a:t> </a:t>
            </a:r>
            <a:r>
              <a:rPr lang="ru-RU" sz="2000" dirty="0"/>
              <a:t>1 - </a:t>
            </a:r>
            <a:r>
              <a:rPr lang="en-US" sz="2000" dirty="0"/>
              <a:t>&gt; 5</a:t>
            </a:r>
            <a:r>
              <a:rPr lang="ru-RU" sz="2000" dirty="0"/>
              <a:t> - нормально)</a:t>
            </a:r>
          </a:p>
          <a:p>
            <a:pPr fontAlgn="base"/>
            <a:r>
              <a:rPr lang="en-US" sz="2000" b="1" dirty="0" err="1"/>
              <a:t>Statistical_report</a:t>
            </a:r>
            <a:r>
              <a:rPr lang="en-US" sz="2000" b="1" dirty="0"/>
              <a:t> </a:t>
            </a:r>
            <a:r>
              <a:rPr lang="en-US" sz="2000" dirty="0"/>
              <a:t>– </a:t>
            </a:r>
            <a:r>
              <a:rPr lang="ru-RU" sz="2000" dirty="0"/>
              <a:t>Использует внешние источники для проверки того, был ли веб-сайт замечен в фишинге (1 – был, </a:t>
            </a:r>
            <a:r>
              <a:rPr lang="en-US" sz="2000" dirty="0"/>
              <a:t>-</a:t>
            </a:r>
            <a:r>
              <a:rPr lang="ru-RU" sz="2000" dirty="0"/>
              <a:t>1 - нет)</a:t>
            </a:r>
          </a:p>
        </p:txBody>
      </p:sp>
    </p:spTree>
    <p:extLst>
      <p:ext uri="{BB962C8B-B14F-4D97-AF65-F5344CB8AC3E}">
        <p14:creationId xmlns:p14="http://schemas.microsoft.com/office/powerpoint/2010/main" val="2422685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0397-A48D-6982-BAC7-245723F9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FEB56E6-51B4-7265-A479-8CF792B6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5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2D554-13EE-FFC2-1337-F68F6A9A894E}"/>
              </a:ext>
            </a:extLst>
          </p:cNvPr>
          <p:cNvSpPr txBox="1"/>
          <p:nvPr/>
        </p:nvSpPr>
        <p:spPr>
          <a:xfrm>
            <a:off x="8932600" y="2136338"/>
            <a:ext cx="30242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информативный кластер - кластер 3 Информативные признаки: </a:t>
            </a:r>
            <a:r>
              <a:rPr lang="ru-RU" dirty="0" err="1"/>
              <a:t>IP_вместо_домена</a:t>
            </a:r>
            <a:endParaRPr lang="ru-RU" dirty="0"/>
          </a:p>
          <a:p>
            <a:r>
              <a:rPr lang="ru-RU" dirty="0" err="1"/>
              <a:t>Дефис_в_домене</a:t>
            </a:r>
            <a:endParaRPr lang="ru-RU" dirty="0"/>
          </a:p>
          <a:p>
            <a:r>
              <a:rPr lang="ru-RU" dirty="0" err="1"/>
              <a:t>Внешние_ресурсы</a:t>
            </a:r>
            <a:endParaRPr lang="ru-RU" dirty="0"/>
          </a:p>
          <a:p>
            <a:r>
              <a:rPr lang="ru-RU" dirty="0" err="1"/>
              <a:t>Статус_SSL</a:t>
            </a:r>
            <a:endParaRPr lang="ru-RU" dirty="0"/>
          </a:p>
          <a:p>
            <a:r>
              <a:rPr lang="ru-RU" dirty="0" err="1"/>
              <a:t>Срок_регистрации</a:t>
            </a:r>
            <a:endParaRPr lang="ru-RU" dirty="0"/>
          </a:p>
          <a:p>
            <a:r>
              <a:rPr lang="ru-RU" dirty="0" err="1"/>
              <a:t>Высокий_веб_трафик</a:t>
            </a:r>
            <a:endParaRPr lang="ru-RU" dirty="0"/>
          </a:p>
          <a:p>
            <a:r>
              <a:rPr lang="ru-RU" dirty="0" err="1"/>
              <a:t>Фишинговый_домен_автора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8B15C5-9498-919E-E4BE-0C6D5C62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48" b="30198"/>
          <a:stretch>
            <a:fillRect/>
          </a:stretch>
        </p:blipFill>
        <p:spPr>
          <a:xfrm>
            <a:off x="550862" y="6309092"/>
            <a:ext cx="7012961" cy="28819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455BD4-D01E-53CF-B9F6-8490F976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" b="87530"/>
          <a:stretch>
            <a:fillRect/>
          </a:stretch>
        </p:blipFill>
        <p:spPr>
          <a:xfrm>
            <a:off x="666883" y="5989449"/>
            <a:ext cx="6896940" cy="3990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D8B667-A7BB-E116-43E1-BFCF0E1F93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9" y="1564473"/>
            <a:ext cx="8328550" cy="41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0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31688-1B12-D89C-EFC9-8D8BA391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203B7CE-9E65-C20B-7BB7-DA141D0F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87BA86-04DB-5AF8-EA76-22A301B2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5" y="1428783"/>
            <a:ext cx="4714923" cy="26338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D63DE0-70F3-12DA-168F-907C7F29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69" y="1345997"/>
            <a:ext cx="5091130" cy="288584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97C5F95-5513-A075-7FD0-D74BC037A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86" y="4143159"/>
            <a:ext cx="4810022" cy="26607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4C7525D-F6BC-3EA2-62DF-C8F78B16C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393" y="4208929"/>
            <a:ext cx="4649706" cy="25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600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F4DA4-4671-EE97-017B-517A5FEBF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F2A809D-2A00-31D6-D11E-8202B421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ru-RU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Кластеризация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birch,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= </a:t>
            </a:r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69EC4-6E45-9A8D-4E1F-E20003B19582}"/>
              </a:ext>
            </a:extLst>
          </p:cNvPr>
          <p:cNvSpPr txBox="1"/>
          <p:nvPr/>
        </p:nvSpPr>
        <p:spPr>
          <a:xfrm>
            <a:off x="8453860" y="1747470"/>
            <a:ext cx="33455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Наиболее информативный кластер - кластер 3 Информативные признаки: </a:t>
            </a:r>
            <a:r>
              <a:rPr lang="ru-RU" dirty="0" err="1"/>
              <a:t>IP_вместо_домена</a:t>
            </a:r>
            <a:endParaRPr lang="ru-RU" dirty="0"/>
          </a:p>
          <a:p>
            <a:r>
              <a:rPr lang="ru-RU" dirty="0" err="1"/>
              <a:t>Дефис_в_домене</a:t>
            </a:r>
            <a:endParaRPr lang="ru-RU" dirty="0"/>
          </a:p>
          <a:p>
            <a:r>
              <a:rPr lang="ru-RU" dirty="0" err="1"/>
              <a:t>Высокий_веб_трафик</a:t>
            </a:r>
            <a:endParaRPr lang="ru-RU" dirty="0"/>
          </a:p>
          <a:p>
            <a:r>
              <a:rPr lang="ru-RU" dirty="0" err="1"/>
              <a:t>Фишинговые_поддомены</a:t>
            </a:r>
            <a:endParaRPr lang="ru-RU" dirty="0"/>
          </a:p>
          <a:p>
            <a:r>
              <a:rPr lang="ru-RU" dirty="0" err="1"/>
              <a:t>Подозрительные_поддомены</a:t>
            </a:r>
            <a:endParaRPr lang="ru-RU" dirty="0"/>
          </a:p>
          <a:p>
            <a:r>
              <a:rPr lang="ru-RU" dirty="0" err="1"/>
              <a:t>Число_поддоменов</a:t>
            </a:r>
            <a:endParaRPr lang="ru-RU" dirty="0"/>
          </a:p>
          <a:p>
            <a:r>
              <a:rPr lang="ru-RU" dirty="0" err="1"/>
              <a:t>Фишинговый_домен_автора</a:t>
            </a:r>
            <a:endParaRPr lang="ru-RU" dirty="0"/>
          </a:p>
          <a:p>
            <a:r>
              <a:rPr lang="ru-RU" dirty="0" err="1"/>
              <a:t>Внешние_ресурсы</a:t>
            </a:r>
            <a:endParaRPr lang="ru-RU" dirty="0"/>
          </a:p>
          <a:p>
            <a:r>
              <a:rPr lang="ru-RU" dirty="0" err="1"/>
              <a:t>Статус_SSL</a:t>
            </a:r>
            <a:endParaRPr lang="ru-RU" dirty="0"/>
          </a:p>
          <a:p>
            <a:r>
              <a:rPr lang="ru-RU" dirty="0" err="1"/>
              <a:t>Срок_регистрации</a:t>
            </a:r>
            <a:endParaRPr lang="ru-RU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34BF9A3-17A0-5613-FDEF-5C3A9C14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2" t="41822" b="45709"/>
          <a:stretch>
            <a:fillRect/>
          </a:stretch>
        </p:blipFill>
        <p:spPr>
          <a:xfrm>
            <a:off x="2236054" y="6223744"/>
            <a:ext cx="6896940" cy="39905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35B4B4-4012-F63C-CC10-4D4A313B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2" b="87530"/>
          <a:stretch>
            <a:fillRect/>
          </a:stretch>
        </p:blipFill>
        <p:spPr>
          <a:xfrm>
            <a:off x="2236054" y="5938661"/>
            <a:ext cx="6896940" cy="3990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E0F80F-BCB1-38A0-F875-9463C6AC4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2" y="1567119"/>
            <a:ext cx="7993152" cy="39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67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2AD0F-61D1-429A-0DAC-83080DBA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66716"/>
            <a:ext cx="9199890" cy="1107996"/>
          </a:xfrm>
        </p:spPr>
        <p:txBody>
          <a:bodyPr/>
          <a:lstStyle/>
          <a:p>
            <a:r>
              <a:rPr lang="ru-RU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Выбор признаков.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74B597-08D7-9F56-A12A-DF9826385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E3BD2-3DE2-3CAF-B1B6-8E1E054F9D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Выбор картинка">
            <a:extLst>
              <a:ext uri="{FF2B5EF4-FFF2-40B4-BE49-F238E27FC236}">
                <a16:creationId xmlns:a16="http://schemas.microsoft.com/office/drawing/2014/main" id="{B1B836C3-B472-456C-FA46-5D17265C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66" y="1081808"/>
            <a:ext cx="8129868" cy="548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3693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2B5CA-06DD-5C66-9424-6CC72096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3FA43A2-6B05-19A4-CC81-A9AC7D81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Add-Del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2BA65A-3CFD-21C6-E1A3-8CCAAD347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65" y="1296919"/>
            <a:ext cx="8106870" cy="53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683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B5B54-C400-C735-C025-F7673498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927D42F-AEB8-F900-BB76-61E3A1FB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Add-Del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0692BD-946D-FBBA-7DF7-D88CA831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7" y="1991334"/>
            <a:ext cx="5102339" cy="39170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54A98E-77DE-BD58-A187-3A9D92A0A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906" y="1668931"/>
            <a:ext cx="4762386" cy="45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59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2455-CC7C-05AC-2BFE-0EF71839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F5DEE42-7948-8255-3004-D0374D14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Генетический алгоритм</a:t>
            </a:r>
            <a:endParaRPr lang="ru-RU" sz="3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0471EC-E5F7-B8D4-5617-9AB551D7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169"/>
            <a:ext cx="12192000" cy="428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278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2A1DB-E931-BA57-5860-8ECC794B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D400B8-4373-622F-D1D1-B5E7FB14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Генетический алгоритм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D1A3B4-9F48-B9B0-1E32-257E81DB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669" y="4725620"/>
            <a:ext cx="538238" cy="10535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2F5BEB5-3F4A-FCD9-08E7-4368DDA9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1" y="1825019"/>
            <a:ext cx="4247456" cy="39492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382B1F-DEEC-3EDB-9898-2C05DF0A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55" y="2057209"/>
            <a:ext cx="3048425" cy="27435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6D7100-37F8-08DF-4338-3E7F68875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265" y="1961945"/>
            <a:ext cx="3505689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7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A24A-CBE6-A17A-C06D-A57CD298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5148592-9DE0-A78E-41BC-79A24F9E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EA23938-78C0-2D42-75AC-BFE7EE9D8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316"/>
            <a:ext cx="12192000" cy="42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91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4AFC5-357C-98FA-995B-BC1BE6841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4271DA7-1F9D-77A6-5A2E-58A8D12F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89825"/>
            <a:ext cx="11808823" cy="861774"/>
          </a:xfrm>
        </p:spPr>
        <p:txBody>
          <a:bodyPr/>
          <a:lstStyle/>
          <a:p>
            <a:pPr algn="ctr" fontAlgn="base"/>
            <a:r>
              <a:rPr lang="ru-RU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Стохастический</a:t>
            </a:r>
            <a:endParaRPr lang="ru-RU" sz="3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30EB02-DD45-6092-BCA1-5BBD1247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6" y="1898464"/>
            <a:ext cx="3991532" cy="33342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AAF5AA-18A2-A591-CC66-18B45767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002" y="1855528"/>
            <a:ext cx="4448796" cy="343900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84A8C1-640A-1A71-E3DF-55A63AC2D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798" y="2341371"/>
            <a:ext cx="3077004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81045"/>
      </p:ext>
    </p:extLst>
  </p:cSld>
  <p:clrMapOvr>
    <a:masterClrMapping/>
  </p:clrMapOvr>
</p:sld>
</file>

<file path=ppt/theme/theme1.xml><?xml version="1.0" encoding="utf-8"?>
<a:theme xmlns:a="http://schemas.openxmlformats.org/drawingml/2006/main" name="Шаблон МИФИ">
  <a:themeElements>
    <a:clrScheme name="Другая 7">
      <a:dk1>
        <a:srgbClr val="171616"/>
      </a:dk1>
      <a:lt1>
        <a:srgbClr val="FFFFFF"/>
      </a:lt1>
      <a:dk2>
        <a:srgbClr val="0055BB"/>
      </a:dk2>
      <a:lt2>
        <a:srgbClr val="E2E2E2"/>
      </a:lt2>
      <a:accent1>
        <a:srgbClr val="0055BB"/>
      </a:accent1>
      <a:accent2>
        <a:srgbClr val="00BBEE"/>
      </a:accent2>
      <a:accent3>
        <a:srgbClr val="FF5000"/>
      </a:accent3>
      <a:accent4>
        <a:srgbClr val="00B050"/>
      </a:accent4>
      <a:accent5>
        <a:srgbClr val="00FFCC"/>
      </a:accent5>
      <a:accent6>
        <a:srgbClr val="FF66CC"/>
      </a:accent6>
      <a:hlink>
        <a:srgbClr val="00BBEE"/>
      </a:hlink>
      <a:folHlink>
        <a:srgbClr val="FFAE8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chemeClr val="bg1"/>
            </a:solidFill>
            <a:latin typeface="Montserrat" panose="00000500000000000000" pitchFamily="2" charset="-5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26382</TotalTime>
  <Words>2997</Words>
  <Application>Microsoft Office PowerPoint</Application>
  <PresentationFormat>Широкоэкранный</PresentationFormat>
  <Paragraphs>330</Paragraphs>
  <Slides>123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123</vt:i4>
      </vt:variant>
    </vt:vector>
  </HeadingPairs>
  <TitlesOfParts>
    <vt:vector size="130" baseType="lpstr">
      <vt:lpstr>Times New Roman</vt:lpstr>
      <vt:lpstr>Cambria Math</vt:lpstr>
      <vt:lpstr>Wingdings</vt:lpstr>
      <vt:lpstr>Montserrat</vt:lpstr>
      <vt:lpstr>Arial</vt:lpstr>
      <vt:lpstr>Calibri</vt:lpstr>
      <vt:lpstr>Шаблон МИФИ</vt:lpstr>
      <vt:lpstr>Презентация PowerPoint</vt:lpstr>
      <vt:lpstr>Содержание</vt:lpstr>
      <vt:lpstr>Набор данных о фишинговых веб-сайтах</vt:lpstr>
      <vt:lpstr>Целевая переменная</vt:lpstr>
      <vt:lpstr>Функции на основе URL</vt:lpstr>
      <vt:lpstr>Функции на основе домена</vt:lpstr>
      <vt:lpstr>Функции на основе веб-страниц</vt:lpstr>
      <vt:lpstr>Функции, основанные на поведении</vt:lpstr>
      <vt:lpstr>Трафик и функции поисковых систем</vt:lpstr>
      <vt:lpstr>Анализ признаков</vt:lpstr>
      <vt:lpstr>Анализ признаков</vt:lpstr>
      <vt:lpstr>Анализ признаков</vt:lpstr>
      <vt:lpstr>Значимость признаков</vt:lpstr>
      <vt:lpstr>Значимость признаков</vt:lpstr>
      <vt:lpstr>Значимость признаков</vt:lpstr>
      <vt:lpstr>Переформирование выборки</vt:lpstr>
      <vt:lpstr>Анализ признаков</vt:lpstr>
      <vt:lpstr>Анализ признаков</vt:lpstr>
      <vt:lpstr>Анализ признаков</vt:lpstr>
      <vt:lpstr>Анализ признаков</vt:lpstr>
      <vt:lpstr>Матрица корреляций</vt:lpstr>
      <vt:lpstr>Значимость признаков</vt:lpstr>
      <vt:lpstr>Кластеризация – k-средних, k = 2</vt:lpstr>
      <vt:lpstr>Кластеризация – k-средних, k = 2</vt:lpstr>
      <vt:lpstr>Кластеризация – k-средних, k = 2</vt:lpstr>
      <vt:lpstr>Кластеризация – k-средних, k = 2</vt:lpstr>
      <vt:lpstr>Кластеризация – k-средних, k = 2</vt:lpstr>
      <vt:lpstr>Кластеризация – k-средних, k = 3</vt:lpstr>
      <vt:lpstr>Кластеризация – k-средних, k = 3</vt:lpstr>
      <vt:lpstr>Кластеризация – k-средних, k = 3</vt:lpstr>
      <vt:lpstr>Кластеризация – k-средних, k = 3</vt:lpstr>
      <vt:lpstr>Кластеризация – k-средних, k = 3</vt:lpstr>
      <vt:lpstr>Кластеризация – k-средних, k = 4</vt:lpstr>
      <vt:lpstr>Кластеризация – k-средних, k = 4</vt:lpstr>
      <vt:lpstr>Кластеризация – k-средних, k = 4</vt:lpstr>
      <vt:lpstr>Кластеризация – k-средних, k = 4</vt:lpstr>
      <vt:lpstr>Кластеризация – k-средних, k = 4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5</vt:lpstr>
      <vt:lpstr>Кластеризация – k-средних, k = 6</vt:lpstr>
      <vt:lpstr>Кластеризация – k-средних, k = 6</vt:lpstr>
      <vt:lpstr>Кластеризация – k-средних, k = 7</vt:lpstr>
      <vt:lpstr>Кластеризация – k-средних, k = 7</vt:lpstr>
      <vt:lpstr>Кластеризация – k-средних, k = 8</vt:lpstr>
      <vt:lpstr>Кластеризация – k-средних, k = 8</vt:lpstr>
      <vt:lpstr>Кластеризация – k-средних, k = 9</vt:lpstr>
      <vt:lpstr>Кластеризация – k-средних, k = 9</vt:lpstr>
      <vt:lpstr>Кластеризация – k-средних, k = 5</vt:lpstr>
      <vt:lpstr>Кластеризация – k-средних, k = 5</vt:lpstr>
      <vt:lpstr>Кластеризация – k-средних, k = 7</vt:lpstr>
      <vt:lpstr>Кластеризация – k-средних, k = 7</vt:lpstr>
      <vt:lpstr>Кластеризация – birch, k = 2  </vt:lpstr>
      <vt:lpstr>Кластеризация – birch, k = 2  </vt:lpstr>
      <vt:lpstr>Кластеризация – birch, k = 2  </vt:lpstr>
      <vt:lpstr>Кластеризация – birch, k = 2  </vt:lpstr>
      <vt:lpstr>Кластеризация – birch, k = 2  </vt:lpstr>
      <vt:lpstr>Кластеризация – birch, k = 3  </vt:lpstr>
      <vt:lpstr>Кластеризация – birch, k = 3  </vt:lpstr>
      <vt:lpstr>Кластеризация – birch, k = 3  </vt:lpstr>
      <vt:lpstr>Кластеризация – birch, k = 3  </vt:lpstr>
      <vt:lpstr>Кластеризация – birch, k = 3  </vt:lpstr>
      <vt:lpstr>Кластеризация – birch, k = 4  </vt:lpstr>
      <vt:lpstr>Кластеризация – birch, k = 4  </vt:lpstr>
      <vt:lpstr>Кластеризация – birch, k = 4  </vt:lpstr>
      <vt:lpstr>Кластеризация – birch, k = 4  </vt:lpstr>
      <vt:lpstr>Кластеризация – birch, k = 4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5  </vt:lpstr>
      <vt:lpstr>Кластеризация – birch, k = 6  </vt:lpstr>
      <vt:lpstr>Кластеризация – birch, k = 6  </vt:lpstr>
      <vt:lpstr>Кластеризация – birch, k = 7  </vt:lpstr>
      <vt:lpstr>Кластеризация – birch, k = 7  </vt:lpstr>
      <vt:lpstr>Кластеризация – birch, k = 8  </vt:lpstr>
      <vt:lpstr>Кластеризация – birch, k = 8  </vt:lpstr>
      <vt:lpstr>Кластеризация – birch, k = 9  </vt:lpstr>
      <vt:lpstr>Кластеризация – birch, k = 9  </vt:lpstr>
      <vt:lpstr>Кластеризация – birch, k = 5  </vt:lpstr>
      <vt:lpstr>Кластеризация – birch, k = 5  </vt:lpstr>
      <vt:lpstr>Кластеризация – birch, k = 7  </vt:lpstr>
      <vt:lpstr>Кластеризация – birch, k = 7  </vt:lpstr>
      <vt:lpstr>Выбор признаков.</vt:lpstr>
      <vt:lpstr>Add-Del</vt:lpstr>
      <vt:lpstr>Add-Del</vt:lpstr>
      <vt:lpstr>Генетический алгоритм</vt:lpstr>
      <vt:lpstr>Генетический алгоритм</vt:lpstr>
      <vt:lpstr>Стохастический</vt:lpstr>
      <vt:lpstr>Стохастический</vt:lpstr>
      <vt:lpstr>Кривые сходимости алгоритмов</vt:lpstr>
      <vt:lpstr>Количество признаков по итерациям</vt:lpstr>
      <vt:lpstr>Результаты первого отбора признаков</vt:lpstr>
      <vt:lpstr>Результаты первого отбора признаков</vt:lpstr>
      <vt:lpstr>Результаты первого отбора признаков</vt:lpstr>
      <vt:lpstr>Результаты первого отбора признаков</vt:lpstr>
      <vt:lpstr>Отбор лучших признаков по весам</vt:lpstr>
      <vt:lpstr>Результаты отбора признаков</vt:lpstr>
      <vt:lpstr>Метрики моделей для всех признаков</vt:lpstr>
      <vt:lpstr>Метрики моделей для выбранных признаков</vt:lpstr>
      <vt:lpstr>Предсказанные результаты по моделям</vt:lpstr>
      <vt:lpstr>Модель на основе трёх алгоритмов для всех признаков</vt:lpstr>
      <vt:lpstr>Метрики модели на основе трёх алгоритмов для всех признаков</vt:lpstr>
      <vt:lpstr>Модель на основе трёх алгоритмов для выбранных признаков</vt:lpstr>
      <vt:lpstr>Метрики модели на основе трёх алгоритмов для выбранных признаков</vt:lpstr>
      <vt:lpstr>Кластеризация, k = 4</vt:lpstr>
      <vt:lpstr>Кластеризация, k = 4</vt:lpstr>
      <vt:lpstr>Кластеризация, k = 5</vt:lpstr>
      <vt:lpstr>Кластеризация, k = 5</vt:lpstr>
      <vt:lpstr>Кластеризация, k = 5</vt:lpstr>
      <vt:lpstr>Кластеризация, k = 7</vt:lpstr>
      <vt:lpstr>Кластеризация, k = 7</vt:lpstr>
      <vt:lpstr>Кластеризация, k = 7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Замахаев</dc:creator>
  <cp:lastModifiedBy>masik</cp:lastModifiedBy>
  <cp:revision>116</cp:revision>
  <dcterms:created xsi:type="dcterms:W3CDTF">2020-05-28T16:18:16Z</dcterms:created>
  <dcterms:modified xsi:type="dcterms:W3CDTF">2025-11-20T13:20:22Z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